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8"/>
  </p:notesMasterIdLst>
  <p:sldIdLst>
    <p:sldId id="264" r:id="rId2"/>
    <p:sldId id="278" r:id="rId3"/>
    <p:sldId id="271" r:id="rId4"/>
    <p:sldId id="681" r:id="rId5"/>
    <p:sldId id="328" r:id="rId6"/>
    <p:sldId id="682" r:id="rId7"/>
    <p:sldId id="614" r:id="rId8"/>
    <p:sldId id="633" r:id="rId9"/>
    <p:sldId id="632" r:id="rId10"/>
    <p:sldId id="634" r:id="rId11"/>
    <p:sldId id="659" r:id="rId12"/>
    <p:sldId id="683" r:id="rId13"/>
    <p:sldId id="668" r:id="rId14"/>
    <p:sldId id="635" r:id="rId15"/>
    <p:sldId id="636" r:id="rId16"/>
    <p:sldId id="637" r:id="rId17"/>
    <p:sldId id="638" r:id="rId18"/>
    <p:sldId id="639" r:id="rId19"/>
    <p:sldId id="640" r:id="rId20"/>
    <p:sldId id="641" r:id="rId21"/>
    <p:sldId id="644" r:id="rId22"/>
    <p:sldId id="645" r:id="rId23"/>
    <p:sldId id="669" r:id="rId24"/>
    <p:sldId id="670" r:id="rId25"/>
    <p:sldId id="671" r:id="rId26"/>
    <p:sldId id="672" r:id="rId27"/>
    <p:sldId id="673" r:id="rId28"/>
    <p:sldId id="674" r:id="rId29"/>
    <p:sldId id="675" r:id="rId30"/>
    <p:sldId id="676" r:id="rId31"/>
    <p:sldId id="677" r:id="rId32"/>
    <p:sldId id="678" r:id="rId33"/>
    <p:sldId id="679" r:id="rId34"/>
    <p:sldId id="647" r:id="rId35"/>
    <p:sldId id="666" r:id="rId36"/>
    <p:sldId id="648" r:id="rId37"/>
    <p:sldId id="680" r:id="rId38"/>
    <p:sldId id="665" r:id="rId39"/>
    <p:sldId id="655" r:id="rId40"/>
    <p:sldId id="522" r:id="rId41"/>
    <p:sldId id="684" r:id="rId42"/>
    <p:sldId id="642" r:id="rId43"/>
    <p:sldId id="651" r:id="rId44"/>
    <p:sldId id="653" r:id="rId45"/>
    <p:sldId id="652" r:id="rId46"/>
    <p:sldId id="654" r:id="rId47"/>
    <p:sldId id="685" r:id="rId48"/>
    <p:sldId id="667" r:id="rId49"/>
    <p:sldId id="662" r:id="rId50"/>
    <p:sldId id="663" r:id="rId51"/>
    <p:sldId id="664" r:id="rId52"/>
    <p:sldId id="658" r:id="rId53"/>
    <p:sldId id="660" r:id="rId54"/>
    <p:sldId id="661" r:id="rId55"/>
    <p:sldId id="650" r:id="rId56"/>
    <p:sldId id="610" r:id="rId5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79"/>
    <p:restoredTop sz="90757"/>
  </p:normalViewPr>
  <p:slideViewPr>
    <p:cSldViewPr snapToGrid="0">
      <p:cViewPr varScale="1">
        <p:scale>
          <a:sx n="103" d="100"/>
          <a:sy n="103" d="100"/>
        </p:scale>
        <p:origin x="19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2025/10/8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把</a:t>
            </a:r>
            <a:r>
              <a:rPr kumimoji="1" lang="en-US" altLang="zh-TW" dirty="0"/>
              <a:t>2x2</a:t>
            </a:r>
            <a:r>
              <a:rPr kumimoji="1" lang="zh-TW" altLang="en-US" dirty="0"/>
              <a:t>的像素點變成</a:t>
            </a:r>
            <a:r>
              <a:rPr kumimoji="1" lang="en-US" altLang="zh-TW" dirty="0"/>
              <a:t>1</a:t>
            </a:r>
            <a:r>
              <a:rPr kumimoji="1" lang="zh-TW" altLang="en-US" dirty="0"/>
              <a:t>個，然後每次都移動兩格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9651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1016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149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952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5706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192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913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42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47E48-63BC-7E80-70FB-E4FEC618C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4C8F8F5-19F1-402D-7EC3-3C25933C3C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5CD2F73-96FB-FD62-69DE-3AE55B616B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A658FD2-BC34-E546-7B10-8739299AA0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725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10/8/25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10/8/25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10/8/25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10/8/25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10/8/25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fall" TargetMode="External"/><Relationship Id="rId5" Type="http://schemas.openxmlformats.org/officeDocument/2006/relationships/hyperlink" Target="https://app.sli.do/event/fqEtyRv9jmhGyLAZYE2pjC" TargetMode="External"/><Relationship Id="rId4" Type="http://schemas.openxmlformats.org/officeDocument/2006/relationships/hyperlink" Target="https://app.sli.do/event/r6bsGhmsqjXx3WLiJiGQdT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00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0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47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5.png"/><Relationship Id="rId5" Type="http://schemas.openxmlformats.org/officeDocument/2006/relationships/image" Target="../media/image390.png"/><Relationship Id="rId10" Type="http://schemas.openxmlformats.org/officeDocument/2006/relationships/image" Target="../media/image44.png"/><Relationship Id="rId4" Type="http://schemas.openxmlformats.org/officeDocument/2006/relationships/image" Target="../media/image380.png"/><Relationship Id="rId9" Type="http://schemas.openxmlformats.org/officeDocument/2006/relationships/image" Target="../media/image43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26698" y="4749453"/>
            <a:ext cx="5559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Convolutional Neural Networks</a:t>
            </a: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(CNN)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26698" y="5827136"/>
            <a:ext cx="48892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2025/10/08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8" name="圖片 7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22F76685-E2D2-0BC7-76BB-5BDBC9DCFE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175" y="4533398"/>
            <a:ext cx="1960729" cy="1960729"/>
          </a:xfrm>
          <a:prstGeom prst="rect">
            <a:avLst/>
          </a:prstGeom>
        </p:spPr>
      </p:pic>
      <p:sp>
        <p:nvSpPr>
          <p:cNvPr id="11" name="文字方塊 10">
            <a:hlinkClick r:id="rId4"/>
            <a:extLst>
              <a:ext uri="{FF2B5EF4-FFF2-40B4-BE49-F238E27FC236}">
                <a16:creationId xmlns:a16="http://schemas.microsoft.com/office/drawing/2014/main" id="{8F823108-2692-7850-78FB-371EE4D6F4E9}"/>
              </a:ext>
            </a:extLst>
          </p:cNvPr>
          <p:cNvSpPr txBox="1"/>
          <p:nvPr/>
        </p:nvSpPr>
        <p:spPr>
          <a:xfrm>
            <a:off x="918160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DL1008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C6CA94-AF36-F0D4-5089-5AA183D3CA39}"/>
              </a:ext>
            </a:extLst>
          </p:cNvPr>
          <p:cNvSpPr txBox="1"/>
          <p:nvPr/>
        </p:nvSpPr>
        <p:spPr>
          <a:xfrm>
            <a:off x="638816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918A1B13-F380-167F-F1AB-CB32E42090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87691" y="4707131"/>
            <a:ext cx="1613262" cy="1613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214D3-8121-4B1E-961C-5FEB31DD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 inputs are too big for an MLP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BD959D-C442-7071-00C0-F58DCFFB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ECC944-7077-AC34-269B-5B09AB45FF46}"/>
              </a:ext>
            </a:extLst>
          </p:cNvPr>
          <p:cNvSpPr/>
          <p:nvPr/>
        </p:nvSpPr>
        <p:spPr>
          <a:xfrm>
            <a:off x="643899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AB31EE-25CB-1931-E588-6D209EBB4220}"/>
              </a:ext>
            </a:extLst>
          </p:cNvPr>
          <p:cNvSpPr/>
          <p:nvPr/>
        </p:nvSpPr>
        <p:spPr>
          <a:xfrm>
            <a:off x="643899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2E8D9F8-2C03-6C7A-80B4-7DDDD7B12D2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0C1641-F75B-2677-83D2-B81BD2EB9A4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F423A2C0-E719-BA2C-3334-EF304C7851E5}"/>
              </a:ext>
            </a:extLst>
          </p:cNvPr>
          <p:cNvSpPr/>
          <p:nvPr/>
        </p:nvSpPr>
        <p:spPr>
          <a:xfrm>
            <a:off x="818778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AFD0DA0-0791-C3E0-0FC2-973BBD434853}"/>
              </a:ext>
            </a:extLst>
          </p:cNvPr>
          <p:cNvSpPr/>
          <p:nvPr/>
        </p:nvSpPr>
        <p:spPr>
          <a:xfrm>
            <a:off x="818778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FA3E44E-8B6F-544C-4BDF-C3E22562986B}"/>
              </a:ext>
            </a:extLst>
          </p:cNvPr>
          <p:cNvCxnSpPr>
            <a:cxnSpLocks/>
          </p:cNvCxnSpPr>
          <p:nvPr/>
        </p:nvCxnSpPr>
        <p:spPr>
          <a:xfrm>
            <a:off x="701049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CBCB8B6-BEA5-B13A-1515-358A4E79A58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701049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B36C948F-2BC3-C577-5A1E-C8B40A4D5F52}"/>
              </a:ext>
            </a:extLst>
          </p:cNvPr>
          <p:cNvSpPr/>
          <p:nvPr/>
        </p:nvSpPr>
        <p:spPr>
          <a:xfrm>
            <a:off x="993657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CD6E10E-0818-E7CC-739C-BE7D7ADDF9A6}"/>
              </a:ext>
            </a:extLst>
          </p:cNvPr>
          <p:cNvCxnSpPr>
            <a:cxnSpLocks/>
          </p:cNvCxnSpPr>
          <p:nvPr/>
        </p:nvCxnSpPr>
        <p:spPr>
          <a:xfrm>
            <a:off x="875928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B63CBF3-6DE3-C437-15A7-6017BAAE315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875928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/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/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/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/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/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CCD1AFF6-2434-197B-F649-DA7631ADEC4D}"/>
              </a:ext>
            </a:extLst>
          </p:cNvPr>
          <p:cNvSpPr/>
          <p:nvPr/>
        </p:nvSpPr>
        <p:spPr>
          <a:xfrm>
            <a:off x="993657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/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blipFill>
                <a:blip r:embed="rId8"/>
                <a:stretch>
                  <a:fillRect t="-6061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54AAC8F-B2CC-01F4-F817-D78F8E8881B3}"/>
              </a:ext>
            </a:extLst>
          </p:cNvPr>
          <p:cNvCxnSpPr>
            <a:cxnSpLocks/>
            <a:stCxn id="22" idx="3"/>
            <a:endCxn id="29" idx="2"/>
          </p:cNvCxnSpPr>
          <p:nvPr/>
        </p:nvCxnSpPr>
        <p:spPr>
          <a:xfrm>
            <a:off x="8760675" y="3503820"/>
            <a:ext cx="1175899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1A06C44-499F-A215-DED1-2A447F212E74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875928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860DD3B-635B-E60B-4DA3-D105463D498D}"/>
              </a:ext>
            </a:extLst>
          </p:cNvPr>
          <p:cNvSpPr txBox="1"/>
          <p:nvPr/>
        </p:nvSpPr>
        <p:spPr>
          <a:xfrm rot="5400000">
            <a:off x="644226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0CF6403-E013-32EA-773B-F8B785BBA1D0}"/>
              </a:ext>
            </a:extLst>
          </p:cNvPr>
          <p:cNvSpPr txBox="1"/>
          <p:nvPr/>
        </p:nvSpPr>
        <p:spPr>
          <a:xfrm rot="5400000">
            <a:off x="818677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1A76ACE-65E9-2712-27C3-4E68E92DD628}"/>
              </a:ext>
            </a:extLst>
          </p:cNvPr>
          <p:cNvSpPr txBox="1"/>
          <p:nvPr/>
        </p:nvSpPr>
        <p:spPr>
          <a:xfrm rot="5400000">
            <a:off x="9947699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7AC9F0C-381C-982C-15AA-26923A0260EF}"/>
              </a:ext>
            </a:extLst>
          </p:cNvPr>
          <p:cNvSpPr/>
          <p:nvPr/>
        </p:nvSpPr>
        <p:spPr>
          <a:xfrm>
            <a:off x="2408355" y="1556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3B7E4F-6198-C103-987C-35104DB453AD}"/>
              </a:ext>
            </a:extLst>
          </p:cNvPr>
          <p:cNvSpPr/>
          <p:nvPr/>
        </p:nvSpPr>
        <p:spPr>
          <a:xfrm>
            <a:off x="2408355" y="2038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5455862-2F6A-0A65-9D09-FA102630DCAC}"/>
              </a:ext>
            </a:extLst>
          </p:cNvPr>
          <p:cNvSpPr/>
          <p:nvPr/>
        </p:nvSpPr>
        <p:spPr>
          <a:xfrm>
            <a:off x="2403528" y="2824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7DF6504-2687-A287-12D6-59648E1B4709}"/>
              </a:ext>
            </a:extLst>
          </p:cNvPr>
          <p:cNvSpPr txBox="1"/>
          <p:nvPr/>
        </p:nvSpPr>
        <p:spPr>
          <a:xfrm rot="5400000">
            <a:off x="2314431" y="2554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5931793-0677-5976-DEA3-2427DC47D0AA}"/>
              </a:ext>
            </a:extLst>
          </p:cNvPr>
          <p:cNvSpPr/>
          <p:nvPr/>
        </p:nvSpPr>
        <p:spPr>
          <a:xfrm>
            <a:off x="2408355" y="3303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59811E5-8677-7B80-0AA4-CFF158A9C212}"/>
              </a:ext>
            </a:extLst>
          </p:cNvPr>
          <p:cNvSpPr/>
          <p:nvPr/>
        </p:nvSpPr>
        <p:spPr>
          <a:xfrm>
            <a:off x="2408355" y="3785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7FB486B-52AE-0FAA-289A-A00A6461AE93}"/>
              </a:ext>
            </a:extLst>
          </p:cNvPr>
          <p:cNvSpPr/>
          <p:nvPr/>
        </p:nvSpPr>
        <p:spPr>
          <a:xfrm>
            <a:off x="2403528" y="4571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B923AF0-C484-DC13-76FB-92A63C5F0D02}"/>
              </a:ext>
            </a:extLst>
          </p:cNvPr>
          <p:cNvSpPr txBox="1"/>
          <p:nvPr/>
        </p:nvSpPr>
        <p:spPr>
          <a:xfrm rot="5400000">
            <a:off x="2314431" y="4301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5F4AD9-61E4-483D-C160-C268A20ADC5F}"/>
              </a:ext>
            </a:extLst>
          </p:cNvPr>
          <p:cNvSpPr/>
          <p:nvPr/>
        </p:nvSpPr>
        <p:spPr>
          <a:xfrm>
            <a:off x="2397919" y="5041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A1985F1-FDCE-BCA7-3DD8-5474F115813C}"/>
              </a:ext>
            </a:extLst>
          </p:cNvPr>
          <p:cNvSpPr/>
          <p:nvPr/>
        </p:nvSpPr>
        <p:spPr>
          <a:xfrm>
            <a:off x="2397919" y="5523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E173C8C-B456-4DCC-65B4-120499061531}"/>
              </a:ext>
            </a:extLst>
          </p:cNvPr>
          <p:cNvSpPr/>
          <p:nvPr/>
        </p:nvSpPr>
        <p:spPr>
          <a:xfrm>
            <a:off x="2393092" y="6310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BDB4E-4C3E-4D0B-6050-AF3DA727304E}"/>
              </a:ext>
            </a:extLst>
          </p:cNvPr>
          <p:cNvSpPr txBox="1"/>
          <p:nvPr/>
        </p:nvSpPr>
        <p:spPr>
          <a:xfrm rot="5400000">
            <a:off x="2303995" y="6039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5491175-CB53-D07B-FEC0-714BB59FEDC6}"/>
              </a:ext>
            </a:extLst>
          </p:cNvPr>
          <p:cNvSpPr txBox="1"/>
          <p:nvPr/>
        </p:nvSpPr>
        <p:spPr>
          <a:xfrm>
            <a:off x="3542330" y="3920324"/>
            <a:ext cx="25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 * 128 * 128 = 49,152</a:t>
            </a:r>
            <a:endParaRPr kumimoji="1" lang="zh-TW" altLang="en-US" dirty="0"/>
          </a:p>
        </p:txBody>
      </p:sp>
      <p:sp>
        <p:nvSpPr>
          <p:cNvPr id="62" name="右大括弧 61">
            <a:extLst>
              <a:ext uri="{FF2B5EF4-FFF2-40B4-BE49-F238E27FC236}">
                <a16:creationId xmlns:a16="http://schemas.microsoft.com/office/drawing/2014/main" id="{5880AEA6-280E-32BC-7A40-E015B3C9712A}"/>
              </a:ext>
            </a:extLst>
          </p:cNvPr>
          <p:cNvSpPr/>
          <p:nvPr/>
        </p:nvSpPr>
        <p:spPr>
          <a:xfrm>
            <a:off x="3063782" y="1716778"/>
            <a:ext cx="496717" cy="47764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5A29FB8-FA7E-FC5D-8A7C-C9790A3F68FB}"/>
              </a:ext>
            </a:extLst>
          </p:cNvPr>
          <p:cNvSpPr txBox="1"/>
          <p:nvPr/>
        </p:nvSpPr>
        <p:spPr>
          <a:xfrm>
            <a:off x="5986732" y="5216081"/>
            <a:ext cx="14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 = 49,152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B05BC8-A6A4-2937-FDD3-EEB4CF0A054F}"/>
              </a:ext>
            </a:extLst>
          </p:cNvPr>
          <p:cNvSpPr txBox="1"/>
          <p:nvPr/>
        </p:nvSpPr>
        <p:spPr>
          <a:xfrm>
            <a:off x="901414" y="219977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ACBE320-B8BD-B124-0A06-4C1D95C2470A}"/>
              </a:ext>
            </a:extLst>
          </p:cNvPr>
          <p:cNvSpPr/>
          <p:nvPr/>
        </p:nvSpPr>
        <p:spPr>
          <a:xfrm>
            <a:off x="2179553" y="164834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442D9D9-43B3-BBE0-94B0-2A16E9E4FAB2}"/>
              </a:ext>
            </a:extLst>
          </p:cNvPr>
          <p:cNvSpPr/>
          <p:nvPr/>
        </p:nvSpPr>
        <p:spPr>
          <a:xfrm>
            <a:off x="2175701" y="338651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B36EAD-5EF5-2979-2475-8B680A0968C6}"/>
              </a:ext>
            </a:extLst>
          </p:cNvPr>
          <p:cNvSpPr txBox="1"/>
          <p:nvPr/>
        </p:nvSpPr>
        <p:spPr>
          <a:xfrm>
            <a:off x="897562" y="3897668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BA9EA0A-E011-7433-28B2-80666CBEBF32}"/>
              </a:ext>
            </a:extLst>
          </p:cNvPr>
          <p:cNvSpPr/>
          <p:nvPr/>
        </p:nvSpPr>
        <p:spPr>
          <a:xfrm>
            <a:off x="2176859" y="512591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EA08C-609D-29B5-322D-BA5667915DD5}"/>
              </a:ext>
            </a:extLst>
          </p:cNvPr>
          <p:cNvSpPr txBox="1"/>
          <p:nvPr/>
        </p:nvSpPr>
        <p:spPr>
          <a:xfrm>
            <a:off x="903938" y="5677353"/>
            <a:ext cx="1297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5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5FA431-3EAD-EC2F-F9B4-0BD29E4A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/>
              <a:t>Convolutional Neural Networks</a:t>
            </a:r>
            <a:endParaRPr lang="zh-TW" altLang="en-US" sz="6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12411E-ACDE-BBFE-042A-7B29520E0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E7B09-930D-3D48-E1CF-D5AF3CDC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9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823EF-CA7F-44CA-30E9-9095A680E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9236C7-4F96-D836-74E1-48A01B81B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11237C-3B60-E796-F406-5228C294C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1B6D0BE-3AC5-A870-C3D5-966A2BFF2371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Convolutions (</a:t>
            </a:r>
            <a:r>
              <a:rPr kumimoji="1" lang="zh-TW" altLang="en-US" sz="2400" dirty="0"/>
              <a:t>卷積層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Subsampling (</a:t>
            </a:r>
            <a:r>
              <a:rPr kumimoji="1" lang="zh-TW" altLang="en-US" sz="2400" dirty="0"/>
              <a:t>池化層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Fully-connected Layer (</a:t>
            </a:r>
            <a:r>
              <a:rPr kumimoji="1" lang="zh-TW" altLang="en-US" sz="2400" dirty="0"/>
              <a:t>全連接層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769C3EC-0C27-1C46-F811-3BF3275B036A}"/>
              </a:ext>
            </a:extLst>
          </p:cNvPr>
          <p:cNvSpPr/>
          <p:nvPr/>
        </p:nvSpPr>
        <p:spPr>
          <a:xfrm>
            <a:off x="972766" y="1877437"/>
            <a:ext cx="3239310" cy="53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79EF494-0007-D233-A19B-E7A26CFD2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23" y="3863607"/>
            <a:ext cx="6975149" cy="23058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2A114B3-2AE6-6F02-2FE8-A78BA607686D}"/>
              </a:ext>
            </a:extLst>
          </p:cNvPr>
          <p:cNvSpPr txBox="1"/>
          <p:nvPr/>
        </p:nvSpPr>
        <p:spPr>
          <a:xfrm>
            <a:off x="2863101" y="6380575"/>
            <a:ext cx="646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00" dirty="0"/>
              <a:t>Figure source: LeCun, Y., </a:t>
            </a:r>
            <a:r>
              <a:rPr kumimoji="1" lang="en" altLang="zh-TW" sz="1000" dirty="0" err="1"/>
              <a:t>Bottou</a:t>
            </a:r>
            <a:r>
              <a:rPr kumimoji="1" lang="en" altLang="zh-TW" sz="1000" dirty="0"/>
              <a:t>, L., Bengio, Y., &amp; Haffner, P. (</a:t>
            </a:r>
            <a:r>
              <a:rPr kumimoji="1" lang="en" altLang="zh-TW" sz="1000" dirty="0">
                <a:solidFill>
                  <a:srgbClr val="FF0000"/>
                </a:solidFill>
              </a:rPr>
              <a:t>1998</a:t>
            </a:r>
            <a:r>
              <a:rPr kumimoji="1" lang="en" altLang="zh-TW" sz="1000" dirty="0"/>
              <a:t>). Gradient-based learning applied to document recognition. Proceedings of the IEEE, 86(11), 2278-2324.</a:t>
            </a:r>
            <a:endParaRPr kumimoji="1" lang="zh-TW" altLang="en-US" sz="1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3CD011-E4A7-5707-3D9E-5FDE97723D10}"/>
              </a:ext>
            </a:extLst>
          </p:cNvPr>
          <p:cNvSpPr/>
          <p:nvPr/>
        </p:nvSpPr>
        <p:spPr>
          <a:xfrm>
            <a:off x="3559270" y="5573076"/>
            <a:ext cx="681990" cy="146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7232A3-63FE-7D3C-892B-F85B66B065B1}"/>
              </a:ext>
            </a:extLst>
          </p:cNvPr>
          <p:cNvSpPr/>
          <p:nvPr/>
        </p:nvSpPr>
        <p:spPr>
          <a:xfrm>
            <a:off x="5792072" y="5573076"/>
            <a:ext cx="681990" cy="146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202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1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CF65F0-5D84-F489-2123-BA0CB595C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卷積層有兩個重要的設定參數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50A496-66DA-ED64-9212-E6A9BBF6B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84695B-909C-5E59-EB63-4B54E794BF24}"/>
              </a:ext>
            </a:extLst>
          </p:cNvPr>
          <p:cNvSpPr txBox="1"/>
          <p:nvPr/>
        </p:nvSpPr>
        <p:spPr>
          <a:xfrm>
            <a:off x="653144" y="1806093"/>
            <a:ext cx="10918370" cy="1131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stride (int): </a:t>
            </a:r>
            <a:r>
              <a:rPr kumimoji="1" lang="zh-TW" altLang="en-US" sz="2400" dirty="0"/>
              <a:t>步長，代表卷積一次走幾個像素點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padding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(int): </a:t>
            </a:r>
            <a:r>
              <a:rPr kumimoji="1" lang="zh-TW" altLang="en-US" sz="2400" dirty="0"/>
              <a:t>影像的四個邊要不要補</a:t>
            </a:r>
            <a:r>
              <a:rPr kumimoji="1" lang="en-US" altLang="zh-TW" sz="2400" dirty="0"/>
              <a:t> 0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8E632C4-ACC8-426F-8CEC-9DEE32BB1C49}"/>
              </a:ext>
            </a:extLst>
          </p:cNvPr>
          <p:cNvSpPr txBox="1"/>
          <p:nvPr/>
        </p:nvSpPr>
        <p:spPr>
          <a:xfrm>
            <a:off x="5902711" y="1393413"/>
            <a:ext cx="5739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/docs/stable/generated/torch.nn.Conv2d.html</a:t>
            </a:r>
            <a:endParaRPr kumimoji="1" lang="zh-TW" altLang="en-US" sz="14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621462E6-D620-0608-6113-B805FAEF0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493" y="3205849"/>
            <a:ext cx="2377142" cy="232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32B840C-EB45-BE78-1635-E98CFE922841}"/>
              </a:ext>
            </a:extLst>
          </p:cNvPr>
          <p:cNvSpPr txBox="1"/>
          <p:nvPr/>
        </p:nvSpPr>
        <p:spPr>
          <a:xfrm>
            <a:off x="1708407" y="5571719"/>
            <a:ext cx="2755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Padding = 0, stride = 2</a:t>
            </a:r>
            <a:endParaRPr kumimoji="1" lang="zh-TW" altLang="en-US" sz="16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968A9EF-EAF7-90E4-C7B2-9B857EE9FE31}"/>
              </a:ext>
            </a:extLst>
          </p:cNvPr>
          <p:cNvSpPr txBox="1"/>
          <p:nvPr/>
        </p:nvSpPr>
        <p:spPr>
          <a:xfrm>
            <a:off x="1708407" y="6040355"/>
            <a:ext cx="296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hannibunny.github.io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mlbook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neuralnetworks</a:t>
            </a:r>
            <a:r>
              <a:rPr kumimoji="1" lang="en-US" altLang="zh-TW" sz="1200" dirty="0"/>
              <a:t>/</a:t>
            </a:r>
            <a:r>
              <a:rPr kumimoji="1" lang="en-US" altLang="zh-TW" sz="1200" dirty="0" err="1"/>
              <a:t>convolutionDemos.html</a:t>
            </a:r>
            <a:endParaRPr kumimoji="1" lang="zh-TW" altLang="en-US" sz="1200" dirty="0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B0D779EF-9EAE-C173-26E9-6312849DA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3701572"/>
              </p:ext>
            </p:extLst>
          </p:nvPr>
        </p:nvGraphicFramePr>
        <p:xfrm>
          <a:off x="6483805" y="3175067"/>
          <a:ext cx="2867124" cy="2865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854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477854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4775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1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3290" marR="63290" marT="31645" marB="316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E9180E95-5AC1-56A9-CD56-6249F3FC171C}"/>
              </a:ext>
            </a:extLst>
          </p:cNvPr>
          <p:cNvSpPr txBox="1"/>
          <p:nvPr/>
        </p:nvSpPr>
        <p:spPr>
          <a:xfrm>
            <a:off x="5472147" y="6194135"/>
            <a:ext cx="48904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白色代表原始影像區域，橘紅色代表</a:t>
            </a:r>
            <a:r>
              <a:rPr kumimoji="1" lang="en-US" altLang="zh-TW" sz="1600" dirty="0"/>
              <a:t>padding)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827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1637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09655"/>
              </p:ext>
            </p:extLst>
          </p:nvPr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1036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8EEA0B-9314-35BE-C01E-A0A3D137B6D8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68188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398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448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6298F0-3EB1-1436-F16A-E3F293A99858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4C9829-3BAD-CD51-38FF-83D4D2F7B4A7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AAB823B-8637-9EFA-CDBF-574D392D7625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0950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6904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62709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623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B7CE3C4-CC3C-0BE5-E4A3-87D842A021F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3B6E03-9AF8-6A97-BF5C-4BA35FB2167D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CB13161-1027-0647-4714-8F29145D1963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9638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26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2163816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38095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FB9D3F7-3F2E-3B9D-1274-EAD46D98F776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1ABB72-BB7F-C8CE-015A-09EF6BF03AA6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97E56B-AE7F-9F62-EBE0-E9CA1B20412B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50153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722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13798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B5D0650-0F0A-8797-C56A-775610B403D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80766B-9D40-EDBE-7C6D-5FCAAEF9DDB0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406C447-FB66-5EF6-DE82-88ADFEDBB1E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10647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156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42460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0A63FF9-5680-4B1D-B537-C27855D71729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AF4E61D-A04E-4BD7-FB2F-4BD96958AD8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7671D5-8D8A-166F-A94B-469F48DC8CC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8445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Images [10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Convolutional Neural Networks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CV (Computer Vision)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[40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HW2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7977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FC5793-279B-2D6E-D92F-CA035BF863DA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099AE7E-82A7-9331-5038-9C405BE8D67D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6B5BAD6-837A-28F7-E73D-1EFFF105E642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69FCEA4-6274-9686-1863-55E207CECC8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4168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57452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A897311A-557B-1CFD-C97F-1936037A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64579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5EA059A-FD06-F6AE-0A11-7DA4A03D7095}"/>
              </a:ext>
            </a:extLst>
          </p:cNvPr>
          <p:cNvCxnSpPr/>
          <p:nvPr/>
        </p:nvCxnSpPr>
        <p:spPr>
          <a:xfrm>
            <a:off x="1088571" y="1889760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1FC26769-1E95-AA18-FF0E-C2A11B1F2D9C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BB1C1EF-E810-E96A-0AC5-9735E5A30ED6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1361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DAE90-9EBF-80B3-5C6F-BBECF38D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D18CBF-295C-7E5E-B28C-C804AB5F5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F8EB155-7AF8-7322-DBB0-95192D45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A35BBB1-76BF-DF4F-B525-CD84D601D4AC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6CE6ADC-41D1-B7DE-9F0F-FD1DD757D11C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2B6954B0-3E5A-2DCF-5899-2DFFE24ADEC4}"/>
              </a:ext>
            </a:extLst>
          </p:cNvPr>
          <p:cNvSpPr/>
          <p:nvPr/>
        </p:nvSpPr>
        <p:spPr>
          <a:xfrm>
            <a:off x="769503" y="342900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52142D5-1CCC-CEF9-950F-0DCD9BED6C6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F4348F3-ADEA-AA87-0E71-818330E9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2543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0B1E08F-9203-3606-82ED-374807CF039E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9BC09C9-5711-B6AD-3CC5-AFD1AC7A8A3B}"/>
              </a:ext>
            </a:extLst>
          </p:cNvPr>
          <p:cNvCxnSpPr>
            <a:cxnSpLocks/>
          </p:cNvCxnSpPr>
          <p:nvPr/>
        </p:nvCxnSpPr>
        <p:spPr>
          <a:xfrm>
            <a:off x="627445" y="2483662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2C18C4F8-B645-5609-B6C4-641FA2A75210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13550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D1B3-F97C-6EE4-1C73-628141F4A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789DF9-46C9-1FD5-002A-2FA22330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E0BE3-6910-6F01-305F-3903252B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9EF46DD-CDF6-D5BC-1D21-334EA00FABF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F3783E6-5A6F-3D9B-4525-9A4A65562DF5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796FC3-6B00-8B95-4F23-80091D6CE398}"/>
              </a:ext>
            </a:extLst>
          </p:cNvPr>
          <p:cNvSpPr/>
          <p:nvPr/>
        </p:nvSpPr>
        <p:spPr>
          <a:xfrm>
            <a:off x="2041422" y="3443660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DC9BF06-6768-94DD-0497-99E171D35650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07F83A37-7926-1793-D308-B3AE9E569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7309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6B55727F-9D40-18D4-7A0C-ED7E582DEC5B}"/>
              </a:ext>
            </a:extLst>
          </p:cNvPr>
          <p:cNvSpPr txBox="1"/>
          <p:nvPr/>
        </p:nvSpPr>
        <p:spPr>
          <a:xfrm>
            <a:off x="5300546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181688F6-1FE7-9D66-7A34-CA63EF2EE961}"/>
              </a:ext>
            </a:extLst>
          </p:cNvPr>
          <p:cNvCxnSpPr>
            <a:cxnSpLocks/>
          </p:cNvCxnSpPr>
          <p:nvPr/>
        </p:nvCxnSpPr>
        <p:spPr>
          <a:xfrm>
            <a:off x="1051192" y="3343320"/>
            <a:ext cx="1424380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9A01870-FCC3-10C2-A403-0F3C9AAF56E7}"/>
              </a:ext>
            </a:extLst>
          </p:cNvPr>
          <p:cNvSpPr txBox="1"/>
          <p:nvPr/>
        </p:nvSpPr>
        <p:spPr>
          <a:xfrm>
            <a:off x="9895913" y="1490517"/>
            <a:ext cx="1605774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沒有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1608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3927B-8DB0-D2AA-6B21-1ED26DC9B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8503E-34EE-3434-184D-A7026AC2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470A36-9B32-056C-4EB3-4D4319D5E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B412CB8-E17C-7DF3-0E0C-FFA33EB810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7421738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1C6A109-A440-E97F-E78E-44D09B043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465122"/>
              </p:ext>
            </p:extLst>
          </p:nvPr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14C247C2-BE96-7713-6E17-642CAF6D328E}"/>
              </a:ext>
            </a:extLst>
          </p:cNvPr>
          <p:cNvSpPr/>
          <p:nvPr/>
        </p:nvSpPr>
        <p:spPr>
          <a:xfrm>
            <a:off x="774799" y="154656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DA00EB7-69DB-767A-94A4-BEA4DC43DA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86286F6-457A-EA2D-BAC5-F598DCF21FB5}"/>
              </a:ext>
            </a:extLst>
          </p:cNvPr>
          <p:cNvCxnSpPr/>
          <p:nvPr/>
        </p:nvCxnSpPr>
        <p:spPr>
          <a:xfrm>
            <a:off x="1103444" y="1466277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0BCB97E3-23F3-8CE7-56A7-1F7C47A9BB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10239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BD2C72C-DEC3-588D-A14D-69B84EFBE32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92573E-DF2E-672D-69EB-649BDC9C6C7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2783DCC-6178-82AC-52F0-AA1EF11A8471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6648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E7BB5-8772-8FEC-9295-69E4FC792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67D18C-15B0-4181-08D1-B061F9B3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6BDF32-474D-4F0A-9E3E-76348856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07FA9B5-B879-B289-FAA3-1E719EF5F7B5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34A035A-C27F-54A2-76EF-BF0182C5F72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A243643F-C500-6D11-6DD4-C1C3E09A3FFA}"/>
              </a:ext>
            </a:extLst>
          </p:cNvPr>
          <p:cNvSpPr/>
          <p:nvPr/>
        </p:nvSpPr>
        <p:spPr>
          <a:xfrm>
            <a:off x="2047281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FF072EA-F012-EDD8-537E-B09B413DAE6C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20DD840-1F91-81A0-9C7A-771962C0C2BE}"/>
              </a:ext>
            </a:extLst>
          </p:cNvPr>
          <p:cNvCxnSpPr/>
          <p:nvPr/>
        </p:nvCxnSpPr>
        <p:spPr>
          <a:xfrm>
            <a:off x="2344946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DCB101A-C47D-FF49-14F4-69D8CFA36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964211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3906553-3EBB-0396-1816-950F9DF562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CEE202-B05C-7B1E-E69B-BC4B3A3E1CA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BC770DB-169F-3333-03DB-BAC4E9C0BA4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47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2C8FE-6BE6-D867-A78D-8F67A026D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68B05-983C-C2E0-383A-6A621AD68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C04BD4-AAC1-4556-51E4-7BA186E5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3934FB23-11B6-0726-BA37-6643883DD41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1BF94AC-45D6-C22B-BB98-058A30A3E977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555FE57-0E14-D46A-0B27-3B853AED4AF4}"/>
              </a:ext>
            </a:extLst>
          </p:cNvPr>
          <p:cNvSpPr/>
          <p:nvPr/>
        </p:nvSpPr>
        <p:spPr>
          <a:xfrm>
            <a:off x="3333457" y="1542525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4115203-1C55-F279-0256-265EAD548D3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5E793B2-3363-CD50-96B9-FF658121E77A}"/>
              </a:ext>
            </a:extLst>
          </p:cNvPr>
          <p:cNvCxnSpPr/>
          <p:nvPr/>
        </p:nvCxnSpPr>
        <p:spPr>
          <a:xfrm>
            <a:off x="4918009" y="1466014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4C5A5940-1E4E-AFCE-E8A1-932278987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9181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2767249-7C54-FFB6-F5FC-AE87F503F3EB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CE6320-F9AC-3BCD-A290-977E80DFAC63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6595B88-837E-9ED3-DD99-B68EA7FC6577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2933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18FF-9AF0-80F9-3934-9137F80E0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829E03-4FC2-8C61-3A11-76EAA1573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1D1AEE-C845-20DA-A7CF-EBFC8C5BA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97AC27F4-43A4-2B9C-C67B-211CF01CE77B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2C8AA7A-1420-CBD9-3E7F-95C07F31BE4D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308763-B6CD-A2C1-0414-4937B356A93E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DD23F9F9-632A-5CCE-0997-E0F491795C01}"/>
              </a:ext>
            </a:extLst>
          </p:cNvPr>
          <p:cNvCxnSpPr>
            <a:cxnSpLocks/>
          </p:cNvCxnSpPr>
          <p:nvPr/>
        </p:nvCxnSpPr>
        <p:spPr>
          <a:xfrm>
            <a:off x="546731" y="1874061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997BE940-D9B4-7DFE-58F3-08F5B5BD56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506556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D0B894E2-A761-7A42-A49E-3975E7C0E102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6F962CD-41F5-E44E-0BD0-79B4947F8F4E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CA0B63-6877-0FB4-72AD-E5E27B0B96A5}"/>
              </a:ext>
            </a:extLst>
          </p:cNvPr>
          <p:cNvSpPr txBox="1"/>
          <p:nvPr/>
        </p:nvSpPr>
        <p:spPr>
          <a:xfrm>
            <a:off x="10132741" y="1490517"/>
            <a:ext cx="1368945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有 </a:t>
            </a:r>
            <a:r>
              <a:rPr kumimoji="1" lang="en-US" altLang="zh-TW" dirty="0"/>
              <a:t>padding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B79A4B-618F-5357-5969-E60D8C864EE5}"/>
              </a:ext>
            </a:extLst>
          </p:cNvPr>
          <p:cNvSpPr/>
          <p:nvPr/>
        </p:nvSpPr>
        <p:spPr>
          <a:xfrm>
            <a:off x="784851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1249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FE164-24A6-0A23-10CD-8AE380A9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60523D-684C-017B-6A57-7A5AB57FA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2, padding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B1026E-9D55-D866-FC11-7F596127F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AC89F48-1A06-5CAD-B819-BDC50A397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565376"/>
              </p:ext>
            </p:extLst>
          </p:nvPr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4DB7879-5D3A-7CDA-3160-34808355514E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32B0DC-27DD-1F50-7530-86E2F7012998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A08C2A1-46A8-B8D1-082F-F172167EA43B}"/>
              </a:ext>
            </a:extLst>
          </p:cNvPr>
          <p:cNvCxnSpPr>
            <a:cxnSpLocks/>
          </p:cNvCxnSpPr>
          <p:nvPr/>
        </p:nvCxnSpPr>
        <p:spPr>
          <a:xfrm>
            <a:off x="1096857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BD366893-0A1B-D78D-C5E2-B758BB55F0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830110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033D8D7-C130-7E68-0023-BF0BB990C36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601A164-1324-533D-46AA-458C52C963F9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8D5D23-7D2A-DF2D-1B8A-963FC9A86094}"/>
              </a:ext>
            </a:extLst>
          </p:cNvPr>
          <p:cNvSpPr/>
          <p:nvPr/>
        </p:nvSpPr>
        <p:spPr>
          <a:xfrm>
            <a:off x="2065416" y="2829132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8831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[Recep] </a:t>
            </a:r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4EBE080-0135-F086-31E9-98A05553263F}"/>
              </a:ext>
            </a:extLst>
          </p:cNvPr>
          <p:cNvSpPr txBox="1"/>
          <p:nvPr/>
        </p:nvSpPr>
        <p:spPr>
          <a:xfrm>
            <a:off x="3956888" y="1475936"/>
            <a:ext cx="4278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We often use </a:t>
            </a:r>
            <a:r>
              <a:rPr kumimoji="1" lang="en-US" altLang="zh-TW" sz="1600" b="1" dirty="0">
                <a:solidFill>
                  <a:srgbClr val="FF0000"/>
                </a:solidFill>
              </a:rPr>
              <a:t>CNN</a:t>
            </a:r>
            <a:r>
              <a:rPr kumimoji="1" lang="en-US" altLang="zh-TW" sz="1600" dirty="0"/>
              <a:t> for image classification!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10645-9AFC-8E98-E0A0-73307D985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09AC4-4F18-FF7A-DDCA-E197F78E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BED9AD-6C91-4080-3119-BF0940EA0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EE03A7A2-90E6-C9EE-8E6B-290AF5EA913E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1DBCF23-D430-F418-A47A-FE2B7EA8C265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A94E9D81-88B0-329F-E19F-307E7E21BCE3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B1681F65-82A6-31E1-903B-688CF0006E14}"/>
              </a:ext>
            </a:extLst>
          </p:cNvPr>
          <p:cNvCxnSpPr>
            <a:cxnSpLocks/>
          </p:cNvCxnSpPr>
          <p:nvPr/>
        </p:nvCxnSpPr>
        <p:spPr>
          <a:xfrm>
            <a:off x="2353228" y="2745386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C1DA2123-23DE-802F-E233-7592D4E7D3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51738"/>
              </p:ext>
            </p:extLst>
          </p:nvPr>
        </p:nvGraphicFramePr>
        <p:xfrm>
          <a:off x="8352829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7938EC1-2AB2-C2FC-15EC-C31F0DD8B830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67C701E-AF08-AE4A-E1C3-ED10028F254D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9B9A53E-94CC-C296-DE20-E3AA6076B3C7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66D7446-FCA9-73CC-B1A1-6FE2DFDE34BA}"/>
              </a:ext>
            </a:extLst>
          </p:cNvPr>
          <p:cNvSpPr/>
          <p:nvPr/>
        </p:nvSpPr>
        <p:spPr>
          <a:xfrm>
            <a:off x="3333457" y="282275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5105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C31E0-ADEC-1113-9705-A405CBFA4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DC0B25-3880-45F5-9371-FDBE6508C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E73BE5-5E32-D1C9-A86E-E3659A686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6FB449E-4C14-666A-8E3B-C28C515900EC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4CB70DB-99D2-6C6C-455E-EB89748D493A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99D47107-8D51-EF11-A1F6-09B4E2F28377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D47E86D7-A220-5F13-A949-2865496A3E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28182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D6DFFA-CAA1-7659-96F5-9DD2C1244DFD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2B17ECD-FF2D-5320-0C2D-2FEAD12E4351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54F4098-FFB3-3A72-416E-E381C3969315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2AE1186-5038-CB69-B59F-308F701904AE}"/>
              </a:ext>
            </a:extLst>
          </p:cNvPr>
          <p:cNvSpPr/>
          <p:nvPr/>
        </p:nvSpPr>
        <p:spPr>
          <a:xfrm>
            <a:off x="792285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C1A8423-E73A-A837-F33E-E02A26B9CF5C}"/>
              </a:ext>
            </a:extLst>
          </p:cNvPr>
          <p:cNvCxnSpPr>
            <a:cxnSpLocks/>
          </p:cNvCxnSpPr>
          <p:nvPr/>
        </p:nvCxnSpPr>
        <p:spPr>
          <a:xfrm>
            <a:off x="598770" y="3108130"/>
            <a:ext cx="0" cy="1322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2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9330C-580E-4D2C-3F2F-BF13EE0A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7E4465-FA8C-8B21-18EE-2D0A25E3D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343F89-24A2-8682-F0A3-93F62F4AD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C07CADFA-064F-2593-3813-FB847FC423E6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AE13140-8BDA-CC79-6601-A5A9CF342F04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0643C061-F3E5-D351-21D4-E308D891FCA9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3FAF8C12-9AB0-80C9-0588-D066D432A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5448776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9226F7E-79CE-56AF-D4DF-AB3DA23D8417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FB16BE2-4F74-5E66-E8CD-2707EA051D08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E66C2AD-68C1-3D50-58CF-D3FC192D0F5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FA5E31-1C2F-2226-5F96-652164EB1F12}"/>
              </a:ext>
            </a:extLst>
          </p:cNvPr>
          <p:cNvSpPr/>
          <p:nvPr/>
        </p:nvSpPr>
        <p:spPr>
          <a:xfrm>
            <a:off x="2050549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3DAF1BB0-9CE3-5535-6CDC-64FAFED5D596}"/>
              </a:ext>
            </a:extLst>
          </p:cNvPr>
          <p:cNvCxnSpPr>
            <a:cxnSpLocks/>
          </p:cNvCxnSpPr>
          <p:nvPr/>
        </p:nvCxnSpPr>
        <p:spPr>
          <a:xfrm>
            <a:off x="1110450" y="4006817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446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4EB14-52EB-3880-4811-B8C7D6495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833694-4D39-EE87-6C77-7AC761F97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34EDA1-A4C1-30A7-FC32-0A8FFA85B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200A5D9-C10F-33C8-85B9-5A8D55FD3C84}"/>
              </a:ext>
            </a:extLst>
          </p:cNvPr>
          <p:cNvGraphicFramePr>
            <a:graphicFrameLocks noGrp="1"/>
          </p:cNvGraphicFramePr>
          <p:nvPr/>
        </p:nvGraphicFramePr>
        <p:xfrm>
          <a:off x="792285" y="1546564"/>
          <a:ext cx="5082344" cy="5113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529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82292968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5293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8423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1C1D97C-F799-9F83-3AD3-D7C2C6461F02}"/>
              </a:ext>
            </a:extLst>
          </p:cNvPr>
          <p:cNvGraphicFramePr>
            <a:graphicFrameLocks noGrp="1"/>
          </p:cNvGraphicFramePr>
          <p:nvPr/>
        </p:nvGraphicFramePr>
        <p:xfrm>
          <a:off x="6241712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C111EEB0-7669-6083-24D9-238AC348D1F1}"/>
              </a:ext>
            </a:extLst>
          </p:cNvPr>
          <p:cNvSpPr txBox="1"/>
          <p:nvPr/>
        </p:nvSpPr>
        <p:spPr>
          <a:xfrm>
            <a:off x="6258041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F7BC00BA-87FC-5D6B-CD67-2B492CAFE8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919361"/>
              </p:ext>
            </p:extLst>
          </p:nvPr>
        </p:nvGraphicFramePr>
        <p:xfrm>
          <a:off x="8352829" y="2165288"/>
          <a:ext cx="2558384" cy="31959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7030A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7030A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812288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B8362D0C-A0E0-453B-8119-63615E706F5F}"/>
              </a:ext>
            </a:extLst>
          </p:cNvPr>
          <p:cNvSpPr txBox="1"/>
          <p:nvPr/>
        </p:nvSpPr>
        <p:spPr>
          <a:xfrm>
            <a:off x="5953242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DEAE74A-4BCE-4626-84BF-EF1FD7E85042}"/>
              </a:ext>
            </a:extLst>
          </p:cNvPr>
          <p:cNvSpPr txBox="1"/>
          <p:nvPr/>
        </p:nvSpPr>
        <p:spPr>
          <a:xfrm>
            <a:off x="6148038" y="1546564"/>
            <a:ext cx="16057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B575674-85CC-347B-4F7E-178C72E91A06}"/>
              </a:ext>
            </a:extLst>
          </p:cNvPr>
          <p:cNvSpPr txBox="1"/>
          <p:nvPr/>
        </p:nvSpPr>
        <p:spPr>
          <a:xfrm>
            <a:off x="9836438" y="688130"/>
            <a:ext cx="1687551" cy="369332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padding=1</a:t>
            </a:r>
            <a:endParaRPr kumimoji="1" lang="zh-TW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C3E0C6F-B0AA-8CB2-6B61-3F5691AD22CE}"/>
              </a:ext>
            </a:extLst>
          </p:cNvPr>
          <p:cNvSpPr/>
          <p:nvPr/>
        </p:nvSpPr>
        <p:spPr>
          <a:xfrm>
            <a:off x="3333203" y="4103308"/>
            <a:ext cx="1919031" cy="191903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41EBC7F-CDE6-0E4B-963B-2E53A86810C4}"/>
              </a:ext>
            </a:extLst>
          </p:cNvPr>
          <p:cNvCxnSpPr>
            <a:cxnSpLocks/>
          </p:cNvCxnSpPr>
          <p:nvPr/>
        </p:nvCxnSpPr>
        <p:spPr>
          <a:xfrm>
            <a:off x="2396558" y="4012065"/>
            <a:ext cx="1386147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6686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BCF45EA9-0BC8-7BE0-874A-F3A3902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06967"/>
              </p:ext>
            </p:extLst>
          </p:nvPr>
        </p:nvGraphicFramePr>
        <p:xfrm>
          <a:off x="1082765" y="177739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97530CA5-B92C-B163-F584-8AE034E60B7D}"/>
              </a:ext>
            </a:extLst>
          </p:cNvPr>
          <p:cNvSpPr/>
          <p:nvPr/>
        </p:nvSpPr>
        <p:spPr>
          <a:xfrm>
            <a:off x="1082765" y="1777445"/>
            <a:ext cx="1919031" cy="19190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9942CF1C-6246-2765-EBD4-3BC05C9BC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65396"/>
              </p:ext>
            </p:extLst>
          </p:nvPr>
        </p:nvGraphicFramePr>
        <p:xfrm>
          <a:off x="875211" y="206223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1F122FA-DB79-4B6B-0CE3-B274CB3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⭐️ 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(RGB)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08E88-D909-7A33-34D4-35900E77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209CF-6155-7015-6DD1-C0E64129F0E2}"/>
              </a:ext>
            </a:extLst>
          </p:cNvPr>
          <p:cNvSpPr/>
          <p:nvPr/>
        </p:nvSpPr>
        <p:spPr>
          <a:xfrm>
            <a:off x="875211" y="2060026"/>
            <a:ext cx="1919031" cy="19190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DEE7983-EAAD-49FC-6244-A1261D22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3023"/>
              </p:ext>
            </p:extLst>
          </p:nvPr>
        </p:nvGraphicFramePr>
        <p:xfrm>
          <a:off x="667656" y="2347075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9E6A2E-E0A7-96C1-B825-2A2E0836C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0193"/>
              </p:ext>
            </p:extLst>
          </p:nvPr>
        </p:nvGraphicFramePr>
        <p:xfrm>
          <a:off x="5330419" y="1667321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98C6ABB-11DC-F479-D1C3-C405B4D3118E}"/>
              </a:ext>
            </a:extLst>
          </p:cNvPr>
          <p:cNvSpPr/>
          <p:nvPr/>
        </p:nvSpPr>
        <p:spPr>
          <a:xfrm>
            <a:off x="667898" y="2345602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0C35A6-B360-DD9D-301F-DB1EC270BB19}"/>
              </a:ext>
            </a:extLst>
          </p:cNvPr>
          <p:cNvSpPr txBox="1"/>
          <p:nvPr/>
        </p:nvSpPr>
        <p:spPr>
          <a:xfrm>
            <a:off x="5310918" y="3036682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(R) Filter</a:t>
            </a:r>
            <a:endParaRPr kumimoji="1" lang="zh-TW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BA9C10A-B7AC-71B2-7516-2F5F0C2D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33298"/>
              </p:ext>
            </p:extLst>
          </p:nvPr>
        </p:nvGraphicFramePr>
        <p:xfrm>
          <a:off x="7180070" y="1751141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A1398C8-0810-C2DF-6B17-396D299B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94640"/>
              </p:ext>
            </p:extLst>
          </p:nvPr>
        </p:nvGraphicFramePr>
        <p:xfrm>
          <a:off x="7180069" y="3435752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889E2B7-4A58-89AC-F111-505591EFB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93816"/>
              </p:ext>
            </p:extLst>
          </p:nvPr>
        </p:nvGraphicFramePr>
        <p:xfrm>
          <a:off x="7180070" y="5120364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55F836-A944-A83A-D789-9514CCDE095B}"/>
              </a:ext>
            </a:extLst>
          </p:cNvPr>
          <p:cNvSpPr/>
          <p:nvPr/>
        </p:nvSpPr>
        <p:spPr>
          <a:xfrm>
            <a:off x="7180069" y="1751141"/>
            <a:ext cx="1554969" cy="155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532F50-1EFB-7205-48B4-1A17CCD7BF0C}"/>
              </a:ext>
            </a:extLst>
          </p:cNvPr>
          <p:cNvSpPr/>
          <p:nvPr/>
        </p:nvSpPr>
        <p:spPr>
          <a:xfrm>
            <a:off x="7180068" y="3429000"/>
            <a:ext cx="1554969" cy="15549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9F91FA-2330-CBEB-102E-860E7EFA3ADB}"/>
              </a:ext>
            </a:extLst>
          </p:cNvPr>
          <p:cNvSpPr/>
          <p:nvPr/>
        </p:nvSpPr>
        <p:spPr>
          <a:xfrm>
            <a:off x="7180067" y="5120364"/>
            <a:ext cx="1554969" cy="15549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BF83655-3A8C-5C61-C549-1FAB32B4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03421"/>
              </p:ext>
            </p:extLst>
          </p:nvPr>
        </p:nvGraphicFramePr>
        <p:xfrm>
          <a:off x="9666222" y="3429000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-3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8EA3179-2ED3-5E33-783F-DE8B91126D8A}"/>
              </a:ext>
            </a:extLst>
          </p:cNvPr>
          <p:cNvCxnSpPr/>
          <p:nvPr/>
        </p:nvCxnSpPr>
        <p:spPr>
          <a:xfrm>
            <a:off x="8874031" y="2477946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A7CAD03-E897-B88D-A105-37BCBAAE721C}"/>
              </a:ext>
            </a:extLst>
          </p:cNvPr>
          <p:cNvCxnSpPr>
            <a:cxnSpLocks/>
          </p:cNvCxnSpPr>
          <p:nvPr/>
        </p:nvCxnSpPr>
        <p:spPr>
          <a:xfrm flipV="1">
            <a:off x="8874031" y="4508692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7685D1E-D938-0499-BE13-A2E0EF04BA20}"/>
              </a:ext>
            </a:extLst>
          </p:cNvPr>
          <p:cNvCxnSpPr>
            <a:cxnSpLocks/>
          </p:cNvCxnSpPr>
          <p:nvPr/>
        </p:nvCxnSpPr>
        <p:spPr>
          <a:xfrm>
            <a:off x="8887439" y="4227092"/>
            <a:ext cx="622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9FB49D-0DE0-99FE-BAC3-CCF506D6FACF}"/>
              </a:ext>
            </a:extLst>
          </p:cNvPr>
          <p:cNvSpPr txBox="1"/>
          <p:nvPr/>
        </p:nvSpPr>
        <p:spPr>
          <a:xfrm>
            <a:off x="9181129" y="2269422"/>
            <a:ext cx="181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先各自與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Filter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做內積後相加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B81938-2387-AA97-785E-354C1E599677}"/>
              </a:ext>
            </a:extLst>
          </p:cNvPr>
          <p:cNvSpPr txBox="1"/>
          <p:nvPr/>
        </p:nvSpPr>
        <p:spPr>
          <a:xfrm>
            <a:off x="328481" y="2361754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0B659B-FBC9-4D1A-54C6-036FCBEB58BA}"/>
              </a:ext>
            </a:extLst>
          </p:cNvPr>
          <p:cNvSpPr txBox="1"/>
          <p:nvPr/>
        </p:nvSpPr>
        <p:spPr>
          <a:xfrm>
            <a:off x="495924" y="1934456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</a:rPr>
              <a:t>G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EA53DE5-EE20-FB0C-2561-25F1120D9F12}"/>
              </a:ext>
            </a:extLst>
          </p:cNvPr>
          <p:cNvSpPr txBox="1"/>
          <p:nvPr/>
        </p:nvSpPr>
        <p:spPr>
          <a:xfrm>
            <a:off x="751767" y="1635248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B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5A7E4C23-1D13-0B01-2B70-28DE1650FD47}"/>
              </a:ext>
            </a:extLst>
          </p:cNvPr>
          <p:cNvCxnSpPr>
            <a:cxnSpLocks/>
          </p:cNvCxnSpPr>
          <p:nvPr/>
        </p:nvCxnSpPr>
        <p:spPr>
          <a:xfrm>
            <a:off x="10443706" y="5120364"/>
            <a:ext cx="0" cy="333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0F7E03-C5FC-9003-310D-8AE76552189A}"/>
              </a:ext>
            </a:extLst>
          </p:cNvPr>
          <p:cNvSpPr txBox="1"/>
          <p:nvPr/>
        </p:nvSpPr>
        <p:spPr>
          <a:xfrm>
            <a:off x="10282029" y="5496223"/>
            <a:ext cx="33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3</a:t>
            </a:r>
            <a:endParaRPr kumimoji="1" lang="zh-TW" altLang="en-US" sz="2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81817B-C035-CA5F-61C7-C5F7FA52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27565"/>
              </p:ext>
            </p:extLst>
          </p:nvPr>
        </p:nvGraphicFramePr>
        <p:xfrm>
          <a:off x="5336514" y="3406014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3379B75-8E9E-47D7-D3B8-D14C82BC9BC4}"/>
              </a:ext>
            </a:extLst>
          </p:cNvPr>
          <p:cNvSpPr txBox="1"/>
          <p:nvPr/>
        </p:nvSpPr>
        <p:spPr>
          <a:xfrm>
            <a:off x="5330419" y="4769739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(G) Filter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DF0F27-78C3-30DB-0523-D42B9A4A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1897"/>
              </p:ext>
            </p:extLst>
          </p:nvPr>
        </p:nvGraphicFramePr>
        <p:xfrm>
          <a:off x="5341842" y="5112202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EC6DC3-E530-A1EE-0B4E-A46619BF5409}"/>
              </a:ext>
            </a:extLst>
          </p:cNvPr>
          <p:cNvSpPr txBox="1"/>
          <p:nvPr/>
        </p:nvSpPr>
        <p:spPr>
          <a:xfrm>
            <a:off x="5355008" y="6482770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(B) Filter</a:t>
            </a:r>
            <a:endParaRPr kumimoji="1" lang="zh-TW" altLang="en-US" dirty="0"/>
          </a:p>
        </p:txBody>
      </p: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F9E77E5F-DF43-16E8-5AAE-C7787F124948}"/>
              </a:ext>
            </a:extLst>
          </p:cNvPr>
          <p:cNvGrpSpPr/>
          <p:nvPr/>
        </p:nvGrpSpPr>
        <p:grpSpPr>
          <a:xfrm>
            <a:off x="7100047" y="318557"/>
            <a:ext cx="4471467" cy="1169584"/>
            <a:chOff x="7100047" y="318557"/>
            <a:chExt cx="4471467" cy="1169584"/>
          </a:xfrm>
        </p:grpSpPr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B41937A5-E721-393F-9A18-C7CE332BA9A7}"/>
                </a:ext>
              </a:extLst>
            </p:cNvPr>
            <p:cNvSpPr txBox="1"/>
            <p:nvPr/>
          </p:nvSpPr>
          <p:spPr>
            <a:xfrm>
              <a:off x="7548981" y="576946"/>
              <a:ext cx="371998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filters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數值可能都是不同的！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為了方便計算，簡報使用一樣的數字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7" name="橢圓圖說文字 6">
              <a:extLst>
                <a:ext uri="{FF2B5EF4-FFF2-40B4-BE49-F238E27FC236}">
                  <a16:creationId xmlns:a16="http://schemas.microsoft.com/office/drawing/2014/main" id="{65BFE33C-9814-3736-7BB9-D5D3C98A4BFF}"/>
                </a:ext>
              </a:extLst>
            </p:cNvPr>
            <p:cNvSpPr/>
            <p:nvPr/>
          </p:nvSpPr>
          <p:spPr>
            <a:xfrm>
              <a:off x="7100047" y="318557"/>
              <a:ext cx="4471467" cy="1169584"/>
            </a:xfrm>
            <a:prstGeom prst="wedgeEllipseCallou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57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Filters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output_channels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2D0E8C-C705-E9D5-F0F5-BABE6BE1A6E4}"/>
              </a:ext>
            </a:extLst>
          </p:cNvPr>
          <p:cNvSpPr txBox="1"/>
          <p:nvPr/>
        </p:nvSpPr>
        <p:spPr>
          <a:xfrm>
            <a:off x="792480" y="1946650"/>
            <a:ext cx="9820475" cy="279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的數目可以調整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對輸入層來說，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照顧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channels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的資料，輸出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filters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，就會輸出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可調整參數為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num_filters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input_channels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CB59473-9494-CAC8-8D41-074F67E234B5}"/>
              </a:ext>
            </a:extLst>
          </p:cNvPr>
          <p:cNvSpPr txBox="1"/>
          <p:nvPr/>
        </p:nvSpPr>
        <p:spPr>
          <a:xfrm>
            <a:off x="4423717" y="5152768"/>
            <a:ext cx="61892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b="1" dirty="0">
                <a:solidFill>
                  <a:srgbClr val="0070C0"/>
                </a:solidFill>
              </a:rPr>
              <a:t>就是</a:t>
            </a:r>
            <a:r>
              <a:rPr kumimoji="1" lang="en" altLang="zh-TW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torch.nn.Conv2d</a:t>
            </a:r>
            <a:r>
              <a:rPr kumimoji="1" lang="zh-TW" altLang="en-US" sz="2400" b="1" dirty="0">
                <a:solidFill>
                  <a:srgbClr val="0070C0"/>
                </a:solidFill>
              </a:rPr>
              <a:t>的</a:t>
            </a:r>
            <a:r>
              <a:rPr kumimoji="1" lang="en" altLang="zh-TW" sz="2400" b="1" dirty="0" err="1">
                <a:solidFill>
                  <a:srgbClr val="0070C0"/>
                </a:solidFill>
              </a:rPr>
              <a:t>out_channels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60769309-DF61-686D-3DAE-4AD85505D1E9}"/>
              </a:ext>
            </a:extLst>
          </p:cNvPr>
          <p:cNvCxnSpPr>
            <a:endCxn id="3" idx="1"/>
          </p:cNvCxnSpPr>
          <p:nvPr/>
        </p:nvCxnSpPr>
        <p:spPr>
          <a:xfrm rot="16200000" flipH="1">
            <a:off x="3855285" y="4815169"/>
            <a:ext cx="642596" cy="494268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2A0E56-AC88-165E-F9ED-3CEF0D4D13D8}"/>
              </a:ext>
            </a:extLst>
          </p:cNvPr>
          <p:cNvSpPr txBox="1"/>
          <p:nvPr/>
        </p:nvSpPr>
        <p:spPr>
          <a:xfrm rot="5400000">
            <a:off x="5439936" y="607489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9C6461-02BC-D2BA-953A-09F1CCF55464}"/>
              </a:ext>
            </a:extLst>
          </p:cNvPr>
          <p:cNvSpPr txBox="1"/>
          <p:nvPr/>
        </p:nvSpPr>
        <p:spPr>
          <a:xfrm rot="5400000">
            <a:off x="5450372" y="433666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07431F-296F-E59A-083C-C8AC5DF5AEDB}"/>
              </a:ext>
            </a:extLst>
          </p:cNvPr>
          <p:cNvSpPr txBox="1"/>
          <p:nvPr/>
        </p:nvSpPr>
        <p:spPr>
          <a:xfrm rot="5400000">
            <a:off x="5450372" y="2589293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⭐️ Convolutional layer is not fully-connected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0EC7644-4B2E-AA38-A1DC-698998F7CD58}"/>
              </a:ext>
            </a:extLst>
          </p:cNvPr>
          <p:cNvSpPr/>
          <p:nvPr/>
        </p:nvSpPr>
        <p:spPr>
          <a:xfrm>
            <a:off x="5544296" y="159135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3E7E970-4E76-DDE9-E115-919378C2FA0D}"/>
              </a:ext>
            </a:extLst>
          </p:cNvPr>
          <p:cNvSpPr/>
          <p:nvPr/>
        </p:nvSpPr>
        <p:spPr>
          <a:xfrm>
            <a:off x="5544296" y="207300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5A16EAB-7348-363C-03D9-DA70AC623BCD}"/>
              </a:ext>
            </a:extLst>
          </p:cNvPr>
          <p:cNvSpPr/>
          <p:nvPr/>
        </p:nvSpPr>
        <p:spPr>
          <a:xfrm>
            <a:off x="5539469" y="285939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A3D7A72-DC2D-728B-CDA0-AE2675FDAD41}"/>
              </a:ext>
            </a:extLst>
          </p:cNvPr>
          <p:cNvSpPr/>
          <p:nvPr/>
        </p:nvSpPr>
        <p:spPr>
          <a:xfrm>
            <a:off x="5544296" y="333872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9059193-CB74-581A-A52B-05EA8661776A}"/>
              </a:ext>
            </a:extLst>
          </p:cNvPr>
          <p:cNvSpPr/>
          <p:nvPr/>
        </p:nvSpPr>
        <p:spPr>
          <a:xfrm>
            <a:off x="5544296" y="382038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4F5B039-FEAC-3AB0-3D94-F88C57B999D6}"/>
              </a:ext>
            </a:extLst>
          </p:cNvPr>
          <p:cNvSpPr/>
          <p:nvPr/>
        </p:nvSpPr>
        <p:spPr>
          <a:xfrm>
            <a:off x="5539469" y="460676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D8CECAB-920E-1148-5880-90C563AD9876}"/>
              </a:ext>
            </a:extLst>
          </p:cNvPr>
          <p:cNvSpPr/>
          <p:nvPr/>
        </p:nvSpPr>
        <p:spPr>
          <a:xfrm>
            <a:off x="5533860" y="507695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3D29E24-DD5F-49B3-9F9D-9750CCA8D052}"/>
              </a:ext>
            </a:extLst>
          </p:cNvPr>
          <p:cNvSpPr/>
          <p:nvPr/>
        </p:nvSpPr>
        <p:spPr>
          <a:xfrm>
            <a:off x="5533860" y="555861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99A6CE-B47B-43A1-BB01-AB4245C1CE57}"/>
              </a:ext>
            </a:extLst>
          </p:cNvPr>
          <p:cNvSpPr/>
          <p:nvPr/>
        </p:nvSpPr>
        <p:spPr>
          <a:xfrm>
            <a:off x="5529033" y="634499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5">
            <a:extLst>
              <a:ext uri="{FF2B5EF4-FFF2-40B4-BE49-F238E27FC236}">
                <a16:creationId xmlns:a16="http://schemas.microsoft.com/office/drawing/2014/main" id="{EA6EEED0-D8F2-3F84-EED0-F64514606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560606"/>
              </p:ext>
            </p:extLst>
          </p:nvPr>
        </p:nvGraphicFramePr>
        <p:xfrm>
          <a:off x="714880" y="1991141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34" name="橢圓 33">
            <a:extLst>
              <a:ext uri="{FF2B5EF4-FFF2-40B4-BE49-F238E27FC236}">
                <a16:creationId xmlns:a16="http://schemas.microsoft.com/office/drawing/2014/main" id="{A98606B9-D38F-3FC4-2EBA-8F6EBD5F56EA}"/>
              </a:ext>
            </a:extLst>
          </p:cNvPr>
          <p:cNvSpPr/>
          <p:nvPr/>
        </p:nvSpPr>
        <p:spPr>
          <a:xfrm>
            <a:off x="7248703" y="270294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/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0EA73F3-6505-95D5-CEE7-1A5C39AA99D3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5937488" y="1787949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EA58409-E454-B647-4FA2-60B3BDDCCC32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5937488" y="2269603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10D2688-953C-A07F-33CC-17258DBBBA14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5932661" y="2988694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85A6F07-FBE6-7D75-E0B1-AAD3C95B3B36}"/>
              </a:ext>
            </a:extLst>
          </p:cNvPr>
          <p:cNvCxnSpPr>
            <a:cxnSpLocks/>
            <a:stCxn id="9" idx="6"/>
            <a:endCxn id="38" idx="2"/>
          </p:cNvCxnSpPr>
          <p:nvPr/>
        </p:nvCxnSpPr>
        <p:spPr>
          <a:xfrm>
            <a:off x="5937488" y="3535323"/>
            <a:ext cx="1319207" cy="7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85FF60D-5D6E-0E4E-378E-308EA8255E45}"/>
              </a:ext>
            </a:extLst>
          </p:cNvPr>
          <p:cNvCxnSpPr>
            <a:cxnSpLocks/>
            <a:stCxn id="10" idx="6"/>
            <a:endCxn id="38" idx="2"/>
          </p:cNvCxnSpPr>
          <p:nvPr/>
        </p:nvCxnSpPr>
        <p:spPr>
          <a:xfrm flipV="1">
            <a:off x="5937488" y="3607109"/>
            <a:ext cx="1319207" cy="409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E9BF84-9ADC-C930-3152-152939A5965E}"/>
              </a:ext>
            </a:extLst>
          </p:cNvPr>
          <p:cNvCxnSpPr>
            <a:cxnSpLocks/>
            <a:stCxn id="11" idx="6"/>
            <a:endCxn id="38" idx="2"/>
          </p:cNvCxnSpPr>
          <p:nvPr/>
        </p:nvCxnSpPr>
        <p:spPr>
          <a:xfrm flipV="1">
            <a:off x="5932661" y="3607109"/>
            <a:ext cx="1324034" cy="1196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122C19C-D3F9-F557-9536-848964849B61}"/>
              </a:ext>
            </a:extLst>
          </p:cNvPr>
          <p:cNvCxnSpPr>
            <a:cxnSpLocks/>
            <a:stCxn id="13" idx="6"/>
            <a:endCxn id="57" idx="2"/>
          </p:cNvCxnSpPr>
          <p:nvPr/>
        </p:nvCxnSpPr>
        <p:spPr>
          <a:xfrm flipV="1">
            <a:off x="5927052" y="4936255"/>
            <a:ext cx="1321651" cy="337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C9D99D5-5968-8139-FCF2-234D1407C839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 flipV="1">
            <a:off x="5927052" y="4936255"/>
            <a:ext cx="1321651" cy="818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936445F-444F-7169-98E1-65A38D384F23}"/>
              </a:ext>
            </a:extLst>
          </p:cNvPr>
          <p:cNvCxnSpPr>
            <a:cxnSpLocks/>
            <a:stCxn id="15" idx="6"/>
            <a:endCxn id="57" idx="2"/>
          </p:cNvCxnSpPr>
          <p:nvPr/>
        </p:nvCxnSpPr>
        <p:spPr>
          <a:xfrm flipV="1">
            <a:off x="5922225" y="4936255"/>
            <a:ext cx="1326478" cy="1605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/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/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/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/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/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/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/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/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/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0FDB189-D871-D76A-DD6A-7E57B3602145}"/>
              </a:ext>
            </a:extLst>
          </p:cNvPr>
          <p:cNvSpPr/>
          <p:nvPr/>
        </p:nvSpPr>
        <p:spPr>
          <a:xfrm>
            <a:off x="7248703" y="465050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/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E6C7761D-7021-F7EE-F764-C495D3DCC468}"/>
              </a:ext>
            </a:extLst>
          </p:cNvPr>
          <p:cNvSpPr txBox="1"/>
          <p:nvPr/>
        </p:nvSpPr>
        <p:spPr>
          <a:xfrm rot="5400000">
            <a:off x="7246735" y="4188604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C7BC325-531E-23FF-8711-150DECE18A42}"/>
              </a:ext>
            </a:extLst>
          </p:cNvPr>
          <p:cNvSpPr/>
          <p:nvPr/>
        </p:nvSpPr>
        <p:spPr>
          <a:xfrm>
            <a:off x="7256695" y="332135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/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887" r="-3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887" r="-2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887" r="-1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887" r="-188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1887" r="-3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01887" r="-2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01887" r="-1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01887" r="-18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5769" r="-3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205769" r="-2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205769" r="-1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205769" r="-188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0000" r="-3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300000" r="-2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300000" r="-1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300000" r="-1887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7E51CBFA-B4A0-6F3B-D703-218728EC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348"/>
              </p:ext>
            </p:extLst>
          </p:nvPr>
        </p:nvGraphicFramePr>
        <p:xfrm>
          <a:off x="8990860" y="1591353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ECA30F-2C24-9455-EAA1-0DC5007A0D4C}"/>
              </a:ext>
            </a:extLst>
          </p:cNvPr>
          <p:cNvSpPr txBox="1"/>
          <p:nvPr/>
        </p:nvSpPr>
        <p:spPr>
          <a:xfrm>
            <a:off x="8749797" y="3016593"/>
            <a:ext cx="1952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Filter, stride=1</a:t>
            </a:r>
            <a:endParaRPr kumimoji="1" lang="zh-TW" altLang="en-US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5DFE15B-23EC-62D4-1F14-5BBED7321D1F}"/>
              </a:ext>
            </a:extLst>
          </p:cNvPr>
          <p:cNvSpPr txBox="1"/>
          <p:nvPr/>
        </p:nvSpPr>
        <p:spPr>
          <a:xfrm>
            <a:off x="8749797" y="6019222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B3D886D-CE1F-B5DF-E04F-86C6BCAE5C26}"/>
              </a:ext>
            </a:extLst>
          </p:cNvPr>
          <p:cNvSpPr txBox="1"/>
          <p:nvPr/>
        </p:nvSpPr>
        <p:spPr>
          <a:xfrm>
            <a:off x="4836402" y="3844241"/>
            <a:ext cx="54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36</a:t>
            </a:r>
            <a:endParaRPr lang="zh-TW" altLang="en-US" dirty="0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81304ACA-44F2-B80B-B361-69D1634C3ABC}"/>
              </a:ext>
            </a:extLst>
          </p:cNvPr>
          <p:cNvSpPr/>
          <p:nvPr/>
        </p:nvSpPr>
        <p:spPr>
          <a:xfrm>
            <a:off x="5321298" y="1685106"/>
            <a:ext cx="108554" cy="498369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49E88D2-0341-CAED-6416-6C3AEE4253AF}"/>
              </a:ext>
            </a:extLst>
          </p:cNvPr>
          <p:cNvSpPr/>
          <p:nvPr/>
        </p:nvSpPr>
        <p:spPr>
          <a:xfrm>
            <a:off x="710053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99F3DB-B18E-F538-0522-7E1031D13FF6}"/>
              </a:ext>
            </a:extLst>
          </p:cNvPr>
          <p:cNvSpPr/>
          <p:nvPr/>
        </p:nvSpPr>
        <p:spPr>
          <a:xfrm>
            <a:off x="1365660" y="197382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1F58C93-FC08-7984-F59A-5272EEE82177}"/>
              </a:ext>
            </a:extLst>
          </p:cNvPr>
          <p:cNvSpPr/>
          <p:nvPr/>
        </p:nvSpPr>
        <p:spPr>
          <a:xfrm>
            <a:off x="2636157" y="3908699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1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1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0" dur="1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2" dur="1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4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1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1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2" dur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1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0" dur="1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2" dur="1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1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4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1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2" grpId="0"/>
      <p:bldP spid="8" grpId="0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34" grpId="0" animBg="1"/>
      <p:bldP spid="35" grpId="0" build="allAtOnce"/>
      <p:bldP spid="35" grpId="1" build="allAtOnce"/>
      <p:bldP spid="70" grpId="0"/>
      <p:bldP spid="70" grpId="1"/>
      <p:bldP spid="70" grpId="2"/>
      <p:bldP spid="71" grpId="0"/>
      <p:bldP spid="71" grpId="1"/>
      <p:bldP spid="71" grpId="2"/>
      <p:bldP spid="72" grpId="0"/>
      <p:bldP spid="72" grpId="1"/>
      <p:bldP spid="72" grpId="2"/>
      <p:bldP spid="73" grpId="0"/>
      <p:bldP spid="73" grpId="1"/>
      <p:bldP spid="73" grpId="2"/>
      <p:bldP spid="74" grpId="0"/>
      <p:bldP spid="74" grpId="1"/>
      <p:bldP spid="74" grpId="2"/>
      <p:bldP spid="75" grpId="0"/>
      <p:bldP spid="75" grpId="1"/>
      <p:bldP spid="75" grpId="2"/>
      <p:bldP spid="76" grpId="0"/>
      <p:bldP spid="76" grpId="1"/>
      <p:bldP spid="77" grpId="0"/>
      <p:bldP spid="77" grpId="1"/>
      <p:bldP spid="78" grpId="0"/>
      <p:bldP spid="78" grpId="1"/>
      <p:bldP spid="57" grpId="0" animBg="1"/>
      <p:bldP spid="58" grpId="0"/>
      <p:bldP spid="58" grpId="1"/>
      <p:bldP spid="59" grpId="0"/>
      <p:bldP spid="38" grpId="0" animBg="1"/>
      <p:bldP spid="40" grpId="0" build="allAtOnce"/>
      <p:bldP spid="40" grpId="1" build="allAtOnce"/>
      <p:bldP spid="51" grpId="0"/>
      <p:bldP spid="52" grpId="0"/>
      <p:bldP spid="54" grpId="0" animBg="1"/>
      <p:bldP spid="17" grpId="0" animBg="1"/>
      <p:bldP spid="17" grpId="1" animBg="1"/>
      <p:bldP spid="18" grpId="0" animBg="1"/>
      <p:bldP spid="18" grpId="1" animBg="1"/>
      <p:bldP spid="18" grpId="2" animBg="1"/>
      <p:bldP spid="2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D79BF-A5C3-C1D8-3A2D-75C83FF4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BFAD2A-984D-3AC7-9135-26F91973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82061A-BC1C-D671-3FBB-CAB2AA7F0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A64BDA9A-59CB-64F2-8482-321C8E89F1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642173"/>
              </p:ext>
            </p:extLst>
          </p:nvPr>
        </p:nvGraphicFramePr>
        <p:xfrm>
          <a:off x="5703135" y="3056906"/>
          <a:ext cx="4909820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Grayscale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36 * 16 = 576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= 9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4E8167DF-56D0-DEA7-EEE3-6A46DA298A79}"/>
              </a:ext>
            </a:extLst>
          </p:cNvPr>
          <p:cNvSpPr txBox="1"/>
          <p:nvPr/>
        </p:nvSpPr>
        <p:spPr>
          <a:xfrm rot="5400000">
            <a:off x="2069206" y="60815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DEE163-9EA2-CD45-1061-BE348AD34083}"/>
              </a:ext>
            </a:extLst>
          </p:cNvPr>
          <p:cNvSpPr txBox="1"/>
          <p:nvPr/>
        </p:nvSpPr>
        <p:spPr>
          <a:xfrm rot="5400000">
            <a:off x="2079642" y="43433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403297-AC41-07F6-FE13-00C895D80F94}"/>
              </a:ext>
            </a:extLst>
          </p:cNvPr>
          <p:cNvSpPr txBox="1"/>
          <p:nvPr/>
        </p:nvSpPr>
        <p:spPr>
          <a:xfrm rot="5400000">
            <a:off x="2079642" y="25959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CB7B5F8-43AA-D8F6-5BE4-C2F22E0E3AAD}"/>
              </a:ext>
            </a:extLst>
          </p:cNvPr>
          <p:cNvSpPr/>
          <p:nvPr/>
        </p:nvSpPr>
        <p:spPr>
          <a:xfrm>
            <a:off x="2173566" y="159799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56EAC3E-5A41-C02B-51EE-16E762BE9BC7}"/>
              </a:ext>
            </a:extLst>
          </p:cNvPr>
          <p:cNvSpPr/>
          <p:nvPr/>
        </p:nvSpPr>
        <p:spPr>
          <a:xfrm>
            <a:off x="2173566" y="207964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611AF5B8-E847-2D0D-CEA0-4206B1D3FA1F}"/>
              </a:ext>
            </a:extLst>
          </p:cNvPr>
          <p:cNvSpPr/>
          <p:nvPr/>
        </p:nvSpPr>
        <p:spPr>
          <a:xfrm>
            <a:off x="2168739" y="2866029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94BC488-DF7B-B3EB-6A7F-EFCEB85F596F}"/>
              </a:ext>
            </a:extLst>
          </p:cNvPr>
          <p:cNvSpPr/>
          <p:nvPr/>
        </p:nvSpPr>
        <p:spPr>
          <a:xfrm>
            <a:off x="2173566" y="334536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B8AD7D90-3763-6DBD-D67A-A4B8B25A0B64}"/>
              </a:ext>
            </a:extLst>
          </p:cNvPr>
          <p:cNvSpPr/>
          <p:nvPr/>
        </p:nvSpPr>
        <p:spPr>
          <a:xfrm>
            <a:off x="2173566" y="3827019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0FC1658A-B8EF-8E20-7071-BC9D44934272}"/>
              </a:ext>
            </a:extLst>
          </p:cNvPr>
          <p:cNvSpPr/>
          <p:nvPr/>
        </p:nvSpPr>
        <p:spPr>
          <a:xfrm>
            <a:off x="2168739" y="461340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5314101E-9C1E-9E52-5DF6-54A785001FF6}"/>
              </a:ext>
            </a:extLst>
          </p:cNvPr>
          <p:cNvSpPr/>
          <p:nvPr/>
        </p:nvSpPr>
        <p:spPr>
          <a:xfrm>
            <a:off x="2163130" y="508359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183639AA-B833-A500-2ABB-49B047D14779}"/>
              </a:ext>
            </a:extLst>
          </p:cNvPr>
          <p:cNvSpPr/>
          <p:nvPr/>
        </p:nvSpPr>
        <p:spPr>
          <a:xfrm>
            <a:off x="2163130" y="5565249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60596A8-F4BF-9AFF-9197-33312A2A6ADD}"/>
              </a:ext>
            </a:extLst>
          </p:cNvPr>
          <p:cNvSpPr/>
          <p:nvPr/>
        </p:nvSpPr>
        <p:spPr>
          <a:xfrm>
            <a:off x="2158303" y="635163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ADF313E-D043-1232-F988-BD4841C6F911}"/>
              </a:ext>
            </a:extLst>
          </p:cNvPr>
          <p:cNvSpPr/>
          <p:nvPr/>
        </p:nvSpPr>
        <p:spPr>
          <a:xfrm>
            <a:off x="3877973" y="270958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4717E2C-F501-15BA-A5A9-73E79EC3014A}"/>
                  </a:ext>
                </a:extLst>
              </p:cNvPr>
              <p:cNvSpPr txBox="1"/>
              <p:nvPr/>
            </p:nvSpPr>
            <p:spPr>
              <a:xfrm>
                <a:off x="3934990" y="279527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4717E2C-F501-15BA-A5A9-73E79EC30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990" y="2795277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11E6184-1890-2D96-9922-A2858B67CC11}"/>
              </a:ext>
            </a:extLst>
          </p:cNvPr>
          <p:cNvCxnSpPr>
            <a:cxnSpLocks/>
            <a:stCxn id="7" idx="6"/>
            <a:endCxn id="16" idx="2"/>
          </p:cNvCxnSpPr>
          <p:nvPr/>
        </p:nvCxnSpPr>
        <p:spPr>
          <a:xfrm>
            <a:off x="2566758" y="1794587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9C7992B-EC06-A28A-AD3A-DB46B6442EA2}"/>
              </a:ext>
            </a:extLst>
          </p:cNvPr>
          <p:cNvCxnSpPr>
            <a:cxnSpLocks/>
            <a:stCxn id="8" idx="6"/>
            <a:endCxn id="16" idx="2"/>
          </p:cNvCxnSpPr>
          <p:nvPr/>
        </p:nvCxnSpPr>
        <p:spPr>
          <a:xfrm>
            <a:off x="2566758" y="2276241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D46CD9F-E6D9-6EE3-5801-EF239377F91F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 flipV="1">
            <a:off x="2561931" y="2995332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8532F9EF-F1FA-1854-AD5C-65F8EE79473E}"/>
              </a:ext>
            </a:extLst>
          </p:cNvPr>
          <p:cNvCxnSpPr>
            <a:cxnSpLocks/>
            <a:stCxn id="10" idx="6"/>
            <a:endCxn id="39" idx="2"/>
          </p:cNvCxnSpPr>
          <p:nvPr/>
        </p:nvCxnSpPr>
        <p:spPr>
          <a:xfrm>
            <a:off x="2566758" y="3541961"/>
            <a:ext cx="1319207" cy="7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19799056-49BE-65FB-9C4C-686BC798733F}"/>
              </a:ext>
            </a:extLst>
          </p:cNvPr>
          <p:cNvCxnSpPr>
            <a:cxnSpLocks/>
            <a:stCxn id="11" idx="6"/>
            <a:endCxn id="39" idx="2"/>
          </p:cNvCxnSpPr>
          <p:nvPr/>
        </p:nvCxnSpPr>
        <p:spPr>
          <a:xfrm flipV="1">
            <a:off x="2566758" y="3613747"/>
            <a:ext cx="1319207" cy="409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4A2DE16B-B6D0-3354-5142-7AB541E10F52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2561931" y="3613747"/>
            <a:ext cx="1324034" cy="1196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BE1CD17-9240-922D-D9B4-A1BE47BF692B}"/>
              </a:ext>
            </a:extLst>
          </p:cNvPr>
          <p:cNvCxnSpPr>
            <a:cxnSpLocks/>
            <a:stCxn id="13" idx="6"/>
            <a:endCxn id="36" idx="2"/>
          </p:cNvCxnSpPr>
          <p:nvPr/>
        </p:nvCxnSpPr>
        <p:spPr>
          <a:xfrm flipV="1">
            <a:off x="2556322" y="4942893"/>
            <a:ext cx="1321651" cy="337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D3E07B9-1D07-F786-5CDE-2356BD4F21E0}"/>
              </a:ext>
            </a:extLst>
          </p:cNvPr>
          <p:cNvCxnSpPr>
            <a:cxnSpLocks/>
            <a:stCxn id="14" idx="6"/>
            <a:endCxn id="36" idx="2"/>
          </p:cNvCxnSpPr>
          <p:nvPr/>
        </p:nvCxnSpPr>
        <p:spPr>
          <a:xfrm flipV="1">
            <a:off x="2556322" y="4942893"/>
            <a:ext cx="1321651" cy="818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1E86662-5498-8BC5-2163-309A4345E839}"/>
              </a:ext>
            </a:extLst>
          </p:cNvPr>
          <p:cNvCxnSpPr>
            <a:cxnSpLocks/>
            <a:stCxn id="15" idx="6"/>
            <a:endCxn id="36" idx="2"/>
          </p:cNvCxnSpPr>
          <p:nvPr/>
        </p:nvCxnSpPr>
        <p:spPr>
          <a:xfrm flipV="1">
            <a:off x="2551495" y="4942893"/>
            <a:ext cx="1326478" cy="1605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FC11A52-B84A-3063-0D54-6A6050D77730}"/>
                  </a:ext>
                </a:extLst>
              </p:cNvPr>
              <p:cNvSpPr txBox="1"/>
              <p:nvPr/>
            </p:nvSpPr>
            <p:spPr>
              <a:xfrm>
                <a:off x="2735133" y="169477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8FC11A52-B84A-3063-0D54-6A6050D77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5133" y="1694771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679D582-3A4F-65F5-3B18-3510C3B113AE}"/>
                  </a:ext>
                </a:extLst>
              </p:cNvPr>
              <p:cNvSpPr txBox="1"/>
              <p:nvPr/>
            </p:nvSpPr>
            <p:spPr>
              <a:xfrm>
                <a:off x="2730589" y="213334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679D582-3A4F-65F5-3B18-3510C3B11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89" y="2133342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19216E8-433E-90C6-1D93-1C86677A2406}"/>
                  </a:ext>
                </a:extLst>
              </p:cNvPr>
              <p:cNvSpPr txBox="1"/>
              <p:nvPr/>
            </p:nvSpPr>
            <p:spPr>
              <a:xfrm>
                <a:off x="2737995" y="26692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19216E8-433E-90C6-1D93-1C86677A2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7995" y="2669240"/>
                <a:ext cx="5158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5E2F2DD-9149-3917-26A6-6FE5B8C42C63}"/>
                  </a:ext>
                </a:extLst>
              </p:cNvPr>
              <p:cNvSpPr txBox="1"/>
              <p:nvPr/>
            </p:nvSpPr>
            <p:spPr>
              <a:xfrm>
                <a:off x="2731199" y="398440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5E2F2DD-9149-3917-26A6-6FE5B8C42C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199" y="3984408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502904F-5C27-1C56-5BF0-BF657808C1DF}"/>
                  </a:ext>
                </a:extLst>
              </p:cNvPr>
              <p:cNvSpPr txBox="1"/>
              <p:nvPr/>
            </p:nvSpPr>
            <p:spPr>
              <a:xfrm>
                <a:off x="2730589" y="351179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C502904F-5C27-1C56-5BF0-BF657808C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89" y="3511797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DD58104-757E-FE67-F81E-4581C24C0D9A}"/>
                  </a:ext>
                </a:extLst>
              </p:cNvPr>
              <p:cNvSpPr txBox="1"/>
              <p:nvPr/>
            </p:nvSpPr>
            <p:spPr>
              <a:xfrm>
                <a:off x="2730589" y="317884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DD58104-757E-FE67-F81E-4581C24C0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589" y="3178848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2711E7D-DB84-2D7C-8D06-8DF8D1AAF72D}"/>
                  </a:ext>
                </a:extLst>
              </p:cNvPr>
              <p:cNvSpPr txBox="1"/>
              <p:nvPr/>
            </p:nvSpPr>
            <p:spPr>
              <a:xfrm>
                <a:off x="2561931" y="624028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2711E7D-DB84-2D7C-8D06-8DF8D1AAF7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931" y="6240285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6A8446A-DBBB-0E58-26EB-7E10FAA47D88}"/>
                  </a:ext>
                </a:extLst>
              </p:cNvPr>
              <p:cNvSpPr txBox="1"/>
              <p:nvPr/>
            </p:nvSpPr>
            <p:spPr>
              <a:xfrm>
                <a:off x="2556717" y="512803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C6A8446A-DBBB-0E58-26EB-7E10FAA47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717" y="5128039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B6781D2-5BCB-A1CD-5EA8-DA92CEEBC60C}"/>
                  </a:ext>
                </a:extLst>
              </p:cNvPr>
              <p:cNvSpPr txBox="1"/>
              <p:nvPr/>
            </p:nvSpPr>
            <p:spPr>
              <a:xfrm>
                <a:off x="2561931" y="557117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B6781D2-5BCB-A1CD-5EA8-DA92CEEBC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931" y="5571179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橢圓 35">
            <a:extLst>
              <a:ext uri="{FF2B5EF4-FFF2-40B4-BE49-F238E27FC236}">
                <a16:creationId xmlns:a16="http://schemas.microsoft.com/office/drawing/2014/main" id="{500FBC3B-569B-C139-855C-51529AA8025B}"/>
              </a:ext>
            </a:extLst>
          </p:cNvPr>
          <p:cNvSpPr/>
          <p:nvPr/>
        </p:nvSpPr>
        <p:spPr>
          <a:xfrm>
            <a:off x="3877973" y="46571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98482CE-A31C-1846-23BC-38453142271D}"/>
                  </a:ext>
                </a:extLst>
              </p:cNvPr>
              <p:cNvSpPr txBox="1"/>
              <p:nvPr/>
            </p:nvSpPr>
            <p:spPr>
              <a:xfrm>
                <a:off x="3934990" y="474283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98482CE-A31C-1846-23BC-384531422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4990" y="4742838"/>
                <a:ext cx="515874" cy="400110"/>
              </a:xfrm>
              <a:prstGeom prst="rect">
                <a:avLst/>
              </a:prstGeom>
              <a:blipFill>
                <a:blip r:embed="rId13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字方塊 37">
            <a:extLst>
              <a:ext uri="{FF2B5EF4-FFF2-40B4-BE49-F238E27FC236}">
                <a16:creationId xmlns:a16="http://schemas.microsoft.com/office/drawing/2014/main" id="{CE6DF2A7-3E93-9766-829F-5DF4CAD9E522}"/>
              </a:ext>
            </a:extLst>
          </p:cNvPr>
          <p:cNvSpPr txBox="1"/>
          <p:nvPr/>
        </p:nvSpPr>
        <p:spPr>
          <a:xfrm rot="5400000">
            <a:off x="3876005" y="4195242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9" name="橢圓 38">
            <a:extLst>
              <a:ext uri="{FF2B5EF4-FFF2-40B4-BE49-F238E27FC236}">
                <a16:creationId xmlns:a16="http://schemas.microsoft.com/office/drawing/2014/main" id="{DA2F925A-94E1-912F-59BF-3ECF0E67A63C}"/>
              </a:ext>
            </a:extLst>
          </p:cNvPr>
          <p:cNvSpPr/>
          <p:nvPr/>
        </p:nvSpPr>
        <p:spPr>
          <a:xfrm>
            <a:off x="3885965" y="33279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CAEE016-F097-BDAC-24A0-101399368E08}"/>
                  </a:ext>
                </a:extLst>
              </p:cNvPr>
              <p:cNvSpPr txBox="1"/>
              <p:nvPr/>
            </p:nvSpPr>
            <p:spPr>
              <a:xfrm>
                <a:off x="3942982" y="341369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6CAEE016-F097-BDAC-24A0-101399368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2982" y="3413692"/>
                <a:ext cx="5158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400E10BB-E379-65D6-8FD5-25BEFBD563FA}"/>
              </a:ext>
            </a:extLst>
          </p:cNvPr>
          <p:cNvSpPr txBox="1"/>
          <p:nvPr/>
        </p:nvSpPr>
        <p:spPr>
          <a:xfrm>
            <a:off x="1465672" y="3850879"/>
            <a:ext cx="54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36</a:t>
            </a:r>
            <a:endParaRPr lang="zh-TW" altLang="en-US" dirty="0"/>
          </a:p>
        </p:txBody>
      </p:sp>
      <p:sp>
        <p:nvSpPr>
          <p:cNvPr id="42" name="左中括弧 41">
            <a:extLst>
              <a:ext uri="{FF2B5EF4-FFF2-40B4-BE49-F238E27FC236}">
                <a16:creationId xmlns:a16="http://schemas.microsoft.com/office/drawing/2014/main" id="{CEB9E2C4-5B49-7C5A-53DD-67C3FC43E782}"/>
              </a:ext>
            </a:extLst>
          </p:cNvPr>
          <p:cNvSpPr/>
          <p:nvPr/>
        </p:nvSpPr>
        <p:spPr>
          <a:xfrm>
            <a:off x="1950568" y="1691744"/>
            <a:ext cx="108554" cy="498369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E8BD447C-494D-6615-0A23-A65652D497A1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113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111D06C-1A7D-86EB-1CCD-7F8328859149}"/>
              </a:ext>
            </a:extLst>
          </p:cNvPr>
          <p:cNvSpPr txBox="1"/>
          <p:nvPr/>
        </p:nvSpPr>
        <p:spPr>
          <a:xfrm>
            <a:off x="990622" y="221501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52" name="左中括弧 51">
            <a:extLst>
              <a:ext uri="{FF2B5EF4-FFF2-40B4-BE49-F238E27FC236}">
                <a16:creationId xmlns:a16="http://schemas.microsoft.com/office/drawing/2014/main" id="{6D2EE1E0-A454-BAC4-1D80-6AD7E13CF2FE}"/>
              </a:ext>
            </a:extLst>
          </p:cNvPr>
          <p:cNvSpPr/>
          <p:nvPr/>
        </p:nvSpPr>
        <p:spPr>
          <a:xfrm>
            <a:off x="2179553" y="166358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43AB537E-A0D9-AE3A-9533-F77858EFD5E2}"/>
              </a:ext>
            </a:extLst>
          </p:cNvPr>
          <p:cNvSpPr/>
          <p:nvPr/>
        </p:nvSpPr>
        <p:spPr>
          <a:xfrm>
            <a:off x="2175701" y="340175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81BCE40-21B9-F568-8773-68A5F6B134B5}"/>
              </a:ext>
            </a:extLst>
          </p:cNvPr>
          <p:cNvSpPr txBox="1"/>
          <p:nvPr/>
        </p:nvSpPr>
        <p:spPr>
          <a:xfrm>
            <a:off x="986770" y="391290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5" name="左中括弧 64">
            <a:extLst>
              <a:ext uri="{FF2B5EF4-FFF2-40B4-BE49-F238E27FC236}">
                <a16:creationId xmlns:a16="http://schemas.microsoft.com/office/drawing/2014/main" id="{3A91B590-900A-0B86-11C0-1D3305912946}"/>
              </a:ext>
            </a:extLst>
          </p:cNvPr>
          <p:cNvSpPr/>
          <p:nvPr/>
        </p:nvSpPr>
        <p:spPr>
          <a:xfrm>
            <a:off x="2176859" y="514115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A9B6062-2642-D169-1B89-C6DD536C3E60}"/>
              </a:ext>
            </a:extLst>
          </p:cNvPr>
          <p:cNvSpPr txBox="1"/>
          <p:nvPr/>
        </p:nvSpPr>
        <p:spPr>
          <a:xfrm>
            <a:off x="993146" y="5692593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D1726B-5856-9796-B4D6-B3EF2F033E80}"/>
              </a:ext>
            </a:extLst>
          </p:cNvPr>
          <p:cNvSpPr txBox="1"/>
          <p:nvPr/>
        </p:nvSpPr>
        <p:spPr>
          <a:xfrm rot="5400000">
            <a:off x="2277491" y="6021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549FA3C-D90D-1E47-25B1-044AAC0E82A9}"/>
              </a:ext>
            </a:extLst>
          </p:cNvPr>
          <p:cNvSpPr txBox="1"/>
          <p:nvPr/>
        </p:nvSpPr>
        <p:spPr>
          <a:xfrm rot="5400000">
            <a:off x="2287927" y="4283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0ED25A9-7D4E-0BBC-114C-28AAB43049B3}"/>
              </a:ext>
            </a:extLst>
          </p:cNvPr>
          <p:cNvSpPr txBox="1"/>
          <p:nvPr/>
        </p:nvSpPr>
        <p:spPr>
          <a:xfrm rot="5400000">
            <a:off x="2287927" y="2536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F8A8B56-9072-7B1C-BF09-8AE47E1C6171}"/>
              </a:ext>
            </a:extLst>
          </p:cNvPr>
          <p:cNvSpPr/>
          <p:nvPr/>
        </p:nvSpPr>
        <p:spPr>
          <a:xfrm>
            <a:off x="2381851" y="1538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F2801757-5B42-FB84-B62B-82757E32173B}"/>
              </a:ext>
            </a:extLst>
          </p:cNvPr>
          <p:cNvSpPr/>
          <p:nvPr/>
        </p:nvSpPr>
        <p:spPr>
          <a:xfrm>
            <a:off x="2381851" y="2020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48A71E70-5B47-B2EB-6F9C-E8EDE4830040}"/>
              </a:ext>
            </a:extLst>
          </p:cNvPr>
          <p:cNvSpPr/>
          <p:nvPr/>
        </p:nvSpPr>
        <p:spPr>
          <a:xfrm>
            <a:off x="2377024" y="2806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9DC37EE0-98FD-EC71-4432-C5D23DB2150C}"/>
              </a:ext>
            </a:extLst>
          </p:cNvPr>
          <p:cNvSpPr/>
          <p:nvPr/>
        </p:nvSpPr>
        <p:spPr>
          <a:xfrm>
            <a:off x="2381851" y="3285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FD34A17E-F801-B435-C583-B4005C1FF7D8}"/>
              </a:ext>
            </a:extLst>
          </p:cNvPr>
          <p:cNvSpPr/>
          <p:nvPr/>
        </p:nvSpPr>
        <p:spPr>
          <a:xfrm>
            <a:off x="2381851" y="3767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318AEC5-1BD2-675E-2192-6AB2EE5D5AF5}"/>
              </a:ext>
            </a:extLst>
          </p:cNvPr>
          <p:cNvSpPr/>
          <p:nvPr/>
        </p:nvSpPr>
        <p:spPr>
          <a:xfrm>
            <a:off x="2377024" y="4553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0987A18-EAE5-DC4D-6394-A74EA8C91A2F}"/>
              </a:ext>
            </a:extLst>
          </p:cNvPr>
          <p:cNvSpPr/>
          <p:nvPr/>
        </p:nvSpPr>
        <p:spPr>
          <a:xfrm>
            <a:off x="2371415" y="5023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3FA265E-B808-C2DD-FB00-C67606558F74}"/>
              </a:ext>
            </a:extLst>
          </p:cNvPr>
          <p:cNvSpPr/>
          <p:nvPr/>
        </p:nvSpPr>
        <p:spPr>
          <a:xfrm>
            <a:off x="2371415" y="5505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7D8927A9-0FB5-901E-AA3D-DD0905BBEFFC}"/>
              </a:ext>
            </a:extLst>
          </p:cNvPr>
          <p:cNvSpPr/>
          <p:nvPr/>
        </p:nvSpPr>
        <p:spPr>
          <a:xfrm>
            <a:off x="2366588" y="6292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A16360F-754F-2253-B30B-CC54F2C706AC}"/>
              </a:ext>
            </a:extLst>
          </p:cNvPr>
          <p:cNvCxnSpPr>
            <a:cxnSpLocks/>
            <a:stCxn id="82" idx="6"/>
          </p:cNvCxnSpPr>
          <p:nvPr/>
        </p:nvCxnSpPr>
        <p:spPr>
          <a:xfrm>
            <a:off x="2775043" y="1734987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CFECF1A9-CDD6-0916-4D06-D9E86B540D1D}"/>
              </a:ext>
            </a:extLst>
          </p:cNvPr>
          <p:cNvCxnSpPr>
            <a:cxnSpLocks/>
            <a:stCxn id="83" idx="6"/>
          </p:cNvCxnSpPr>
          <p:nvPr/>
        </p:nvCxnSpPr>
        <p:spPr>
          <a:xfrm>
            <a:off x="2775043" y="2216641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C1233EE-5890-37BE-298F-601525DD5E3B}"/>
              </a:ext>
            </a:extLst>
          </p:cNvPr>
          <p:cNvCxnSpPr>
            <a:cxnSpLocks/>
            <a:stCxn id="84" idx="6"/>
          </p:cNvCxnSpPr>
          <p:nvPr/>
        </p:nvCxnSpPr>
        <p:spPr>
          <a:xfrm flipV="1">
            <a:off x="2770216" y="2935732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1FA3008-AA41-FE14-E749-B0857DB3331E}"/>
              </a:ext>
            </a:extLst>
          </p:cNvPr>
          <p:cNvCxnSpPr>
            <a:cxnSpLocks/>
            <a:stCxn id="85" idx="6"/>
          </p:cNvCxnSpPr>
          <p:nvPr/>
        </p:nvCxnSpPr>
        <p:spPr>
          <a:xfrm flipV="1">
            <a:off x="2775043" y="2935732"/>
            <a:ext cx="1311215" cy="546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695E75B-A6EB-7168-AB89-98C0E6D7AB92}"/>
              </a:ext>
            </a:extLst>
          </p:cNvPr>
          <p:cNvCxnSpPr>
            <a:cxnSpLocks/>
            <a:stCxn id="86" idx="6"/>
          </p:cNvCxnSpPr>
          <p:nvPr/>
        </p:nvCxnSpPr>
        <p:spPr>
          <a:xfrm flipV="1">
            <a:off x="2775043" y="2935732"/>
            <a:ext cx="1311215" cy="1028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C6FBE47-60BE-5F93-8252-4D8246B301A8}"/>
              </a:ext>
            </a:extLst>
          </p:cNvPr>
          <p:cNvCxnSpPr>
            <a:cxnSpLocks/>
            <a:stCxn id="87" idx="6"/>
          </p:cNvCxnSpPr>
          <p:nvPr/>
        </p:nvCxnSpPr>
        <p:spPr>
          <a:xfrm flipV="1">
            <a:off x="2770216" y="2935732"/>
            <a:ext cx="1316042" cy="1814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3A87084-9C05-560E-481A-7FA7895D458F}"/>
              </a:ext>
            </a:extLst>
          </p:cNvPr>
          <p:cNvCxnSpPr>
            <a:cxnSpLocks/>
            <a:stCxn id="88" idx="6"/>
          </p:cNvCxnSpPr>
          <p:nvPr/>
        </p:nvCxnSpPr>
        <p:spPr>
          <a:xfrm flipV="1">
            <a:off x="2764607" y="2935732"/>
            <a:ext cx="1321651" cy="2284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597AB80-63C7-5074-3E4E-F3C3C8091DD9}"/>
              </a:ext>
            </a:extLst>
          </p:cNvPr>
          <p:cNvCxnSpPr>
            <a:cxnSpLocks/>
            <a:stCxn id="89" idx="6"/>
          </p:cNvCxnSpPr>
          <p:nvPr/>
        </p:nvCxnSpPr>
        <p:spPr>
          <a:xfrm flipV="1">
            <a:off x="2764607" y="2935732"/>
            <a:ext cx="1321651" cy="2766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FBDA616-B39F-0E8D-1A56-40CD4827F896}"/>
              </a:ext>
            </a:extLst>
          </p:cNvPr>
          <p:cNvCxnSpPr>
            <a:cxnSpLocks/>
            <a:stCxn id="90" idx="6"/>
          </p:cNvCxnSpPr>
          <p:nvPr/>
        </p:nvCxnSpPr>
        <p:spPr>
          <a:xfrm flipV="1">
            <a:off x="2759780" y="2935732"/>
            <a:ext cx="1326478" cy="3552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618598"/>
              </p:ext>
            </p:extLst>
          </p:nvPr>
        </p:nvGraphicFramePr>
        <p:xfrm>
          <a:off x="5703135" y="3056906"/>
          <a:ext cx="5305524" cy="1700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5622452" y="2621763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graphicFrame>
        <p:nvGraphicFramePr>
          <p:cNvPr id="3" name="表格 115">
            <a:extLst>
              <a:ext uri="{FF2B5EF4-FFF2-40B4-BE49-F238E27FC236}">
                <a16:creationId xmlns:a16="http://schemas.microsoft.com/office/drawing/2014/main" id="{FE862EC5-F87E-D368-985A-2E1B770D8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19847"/>
              </p:ext>
            </p:extLst>
          </p:nvPr>
        </p:nvGraphicFramePr>
        <p:xfrm>
          <a:off x="5703135" y="3059410"/>
          <a:ext cx="5305524" cy="23410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9487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486037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1)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(</a:t>
                      </a:r>
                      <a:r>
                        <a:rPr lang="en-US" altLang="zh-TW" dirty="0" err="1"/>
                        <a:t>num_filter</a:t>
                      </a:r>
                      <a:r>
                        <a:rPr lang="en-US" altLang="zh-TW" dirty="0"/>
                        <a:t> =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 *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16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= 432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4680356"/>
                  </a:ext>
                </a:extLst>
              </a:tr>
            </a:tbl>
          </a:graphicData>
        </a:graphic>
      </p:graphicFrame>
      <p:sp>
        <p:nvSpPr>
          <p:cNvPr id="5" name="橢圓 4">
            <a:extLst>
              <a:ext uri="{FF2B5EF4-FFF2-40B4-BE49-F238E27FC236}">
                <a16:creationId xmlns:a16="http://schemas.microsoft.com/office/drawing/2014/main" id="{7811A62F-95D3-46B1-B72F-3D59199A610F}"/>
              </a:ext>
            </a:extLst>
          </p:cNvPr>
          <p:cNvSpPr/>
          <p:nvPr/>
        </p:nvSpPr>
        <p:spPr>
          <a:xfrm>
            <a:off x="4088039" y="267251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76AC1BF-6BD8-0894-3BC9-9E7FDF0D658C}"/>
                  </a:ext>
                </a:extLst>
              </p:cNvPr>
              <p:cNvSpPr txBox="1"/>
              <p:nvPr/>
            </p:nvSpPr>
            <p:spPr>
              <a:xfrm>
                <a:off x="4145056" y="2758206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76AC1BF-6BD8-0894-3BC9-9E7FDF0D65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56" y="2758206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0DB16534-62A8-EF4C-CD06-76567CA9C83A}"/>
              </a:ext>
            </a:extLst>
          </p:cNvPr>
          <p:cNvSpPr/>
          <p:nvPr/>
        </p:nvSpPr>
        <p:spPr>
          <a:xfrm>
            <a:off x="4088039" y="462007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F5F2D53-17FB-F20B-9F5D-19416D0BAB69}"/>
                  </a:ext>
                </a:extLst>
              </p:cNvPr>
              <p:cNvSpPr txBox="1"/>
              <p:nvPr/>
            </p:nvSpPr>
            <p:spPr>
              <a:xfrm>
                <a:off x="4145056" y="470576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F5F2D53-17FB-F20B-9F5D-19416D0BA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056" y="4705767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6D65FE71-4C62-DA10-2F2F-C95554778219}"/>
              </a:ext>
            </a:extLst>
          </p:cNvPr>
          <p:cNvSpPr txBox="1"/>
          <p:nvPr/>
        </p:nvSpPr>
        <p:spPr>
          <a:xfrm rot="5400000">
            <a:off x="4086071" y="415817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2C61A4E-4C41-C493-83F6-B67D80206CE0}"/>
              </a:ext>
            </a:extLst>
          </p:cNvPr>
          <p:cNvSpPr/>
          <p:nvPr/>
        </p:nvSpPr>
        <p:spPr>
          <a:xfrm>
            <a:off x="4096031" y="329092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CF29935-AC35-5468-4662-459997BEE3C9}"/>
                  </a:ext>
                </a:extLst>
              </p:cNvPr>
              <p:cNvSpPr txBox="1"/>
              <p:nvPr/>
            </p:nvSpPr>
            <p:spPr>
              <a:xfrm>
                <a:off x="4153048" y="337662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BCF29935-AC35-5468-4662-459997BEE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048" y="3376621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8A6192E4-51ED-75EA-04A5-078084127175}"/>
              </a:ext>
            </a:extLst>
          </p:cNvPr>
          <p:cNvSpPr txBox="1"/>
          <p:nvPr/>
        </p:nvSpPr>
        <p:spPr>
          <a:xfrm>
            <a:off x="3114049" y="5441896"/>
            <a:ext cx="1257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(</a:t>
            </a:r>
            <a:r>
              <a:rPr kumimoji="1" lang="zh-TW" altLang="en-US" sz="1600" dirty="0"/>
              <a:t>連線太多，有所省略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A1CB2-0BFF-B37C-C8F6-05CB16C0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Implementation in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4B8917-12A1-7B6B-5091-116C23B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34562-F77A-AEE3-D199-65F9712B179D}"/>
              </a:ext>
            </a:extLst>
          </p:cNvPr>
          <p:cNvSpPr txBox="1"/>
          <p:nvPr/>
        </p:nvSpPr>
        <p:spPr>
          <a:xfrm>
            <a:off x="653144" y="1698517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我們使用 </a:t>
            </a:r>
            <a:r>
              <a:rPr kumimoji="1" lang="en-US" altLang="zh-TW" sz="2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torch.nn.Conv2d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not 3d?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6F305BE-D406-B03E-229A-942047F20BFC}"/>
              </a:ext>
            </a:extLst>
          </p:cNvPr>
          <p:cNvGrpSpPr/>
          <p:nvPr/>
        </p:nvGrpSpPr>
        <p:grpSpPr>
          <a:xfrm>
            <a:off x="4311549" y="3416878"/>
            <a:ext cx="2499360" cy="2499360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716B0335-ABB9-EF20-0731-606631C1AFB2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立方體 7">
              <a:extLst>
                <a:ext uri="{FF2B5EF4-FFF2-40B4-BE49-F238E27FC236}">
                  <a16:creationId xmlns:a16="http://schemas.microsoft.com/office/drawing/2014/main" id="{8A2A3677-24E2-17AD-BDE1-FEC9461A208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A680ED-C756-9772-ED4F-1762796378EF}"/>
              </a:ext>
            </a:extLst>
          </p:cNvPr>
          <p:cNvSpPr txBox="1"/>
          <p:nvPr/>
        </p:nvSpPr>
        <p:spPr>
          <a:xfrm rot="19035928">
            <a:off x="4870568" y="5392145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453015-56EC-4078-4141-B9BB6AD065D1}"/>
              </a:ext>
            </a:extLst>
          </p:cNvPr>
          <p:cNvSpPr txBox="1"/>
          <p:nvPr/>
        </p:nvSpPr>
        <p:spPr>
          <a:xfrm>
            <a:off x="5282230" y="4313193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E9172D-9028-BEC5-3130-8BFE4FFA1F45}"/>
              </a:ext>
            </a:extLst>
          </p:cNvPr>
          <p:cNvSpPr txBox="1"/>
          <p:nvPr/>
        </p:nvSpPr>
        <p:spPr>
          <a:xfrm>
            <a:off x="4656989" y="2782669"/>
            <a:ext cx="2387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Number of Channels</a:t>
            </a:r>
          </a:p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特徵維度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立方體 11">
            <a:extLst>
              <a:ext uri="{FF2B5EF4-FFF2-40B4-BE49-F238E27FC236}">
                <a16:creationId xmlns:a16="http://schemas.microsoft.com/office/drawing/2014/main" id="{135057FD-8162-CA69-A7D0-802829937E71}"/>
              </a:ext>
            </a:extLst>
          </p:cNvPr>
          <p:cNvSpPr/>
          <p:nvPr/>
        </p:nvSpPr>
        <p:spPr>
          <a:xfrm>
            <a:off x="4765043" y="4306733"/>
            <a:ext cx="152400" cy="382252"/>
          </a:xfrm>
          <a:prstGeom prst="cube">
            <a:avLst>
              <a:gd name="adj" fmla="val 9107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9364BBA-B843-4277-B56F-ED1FC86208EE}"/>
              </a:ext>
            </a:extLst>
          </p:cNvPr>
          <p:cNvCxnSpPr>
            <a:cxnSpLocks/>
          </p:cNvCxnSpPr>
          <p:nvPr/>
        </p:nvCxnSpPr>
        <p:spPr>
          <a:xfrm flipV="1">
            <a:off x="4954329" y="4170012"/>
            <a:ext cx="291015" cy="270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6D364B-F498-A189-1BC8-C08B7A764BBB}"/>
              </a:ext>
            </a:extLst>
          </p:cNvPr>
          <p:cNvSpPr txBox="1"/>
          <p:nvPr/>
        </p:nvSpPr>
        <p:spPr>
          <a:xfrm>
            <a:off x="7702694" y="3958672"/>
            <a:ext cx="308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卷積僅沿著空間維度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(Height, Width)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26932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A4B0D-ADBF-AB68-88BC-C7280251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深度學習常見模型架構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BBB56-7C58-7116-360E-46E09CF1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2E9188-99F9-535E-4937-651819D2F4C8}"/>
              </a:ext>
            </a:extLst>
          </p:cNvPr>
          <p:cNvSpPr/>
          <p:nvPr/>
        </p:nvSpPr>
        <p:spPr>
          <a:xfrm>
            <a:off x="1131525" y="3941806"/>
            <a:ext cx="827903" cy="827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655BDE-80C9-BC0F-087B-077AA3C3E281}"/>
              </a:ext>
            </a:extLst>
          </p:cNvPr>
          <p:cNvSpPr/>
          <p:nvPr/>
        </p:nvSpPr>
        <p:spPr>
          <a:xfrm>
            <a:off x="1131525" y="3941806"/>
            <a:ext cx="185351" cy="1853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4FF96C0-8C5E-FC12-FC17-12129436ED20}"/>
              </a:ext>
            </a:extLst>
          </p:cNvPr>
          <p:cNvCxnSpPr/>
          <p:nvPr/>
        </p:nvCxnSpPr>
        <p:spPr>
          <a:xfrm>
            <a:off x="1168593" y="4232193"/>
            <a:ext cx="2286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CF9AAC7-E80D-8D7A-6E43-541F9F024DC6}"/>
              </a:ext>
            </a:extLst>
          </p:cNvPr>
          <p:cNvSpPr/>
          <p:nvPr/>
        </p:nvSpPr>
        <p:spPr>
          <a:xfrm>
            <a:off x="2237455" y="4126127"/>
            <a:ext cx="459259" cy="459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7F158E-1D25-24C4-633A-A777A22970FF}"/>
              </a:ext>
            </a:extLst>
          </p:cNvPr>
          <p:cNvCxnSpPr>
            <a:cxnSpLocks/>
          </p:cNvCxnSpPr>
          <p:nvPr/>
        </p:nvCxnSpPr>
        <p:spPr>
          <a:xfrm>
            <a:off x="1316876" y="3954165"/>
            <a:ext cx="920579" cy="1800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BAF0285-AB7B-39F9-42E8-C08004E7AED7}"/>
              </a:ext>
            </a:extLst>
          </p:cNvPr>
          <p:cNvCxnSpPr>
            <a:cxnSpLocks/>
          </p:cNvCxnSpPr>
          <p:nvPr/>
        </p:nvCxnSpPr>
        <p:spPr>
          <a:xfrm flipH="1" flipV="1">
            <a:off x="1336441" y="4134225"/>
            <a:ext cx="913371" cy="91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58D325B-C331-0BF8-C410-E65BF635FA6D}"/>
              </a:ext>
            </a:extLst>
          </p:cNvPr>
          <p:cNvSpPr/>
          <p:nvPr/>
        </p:nvSpPr>
        <p:spPr>
          <a:xfrm>
            <a:off x="2249813" y="4143939"/>
            <a:ext cx="113268" cy="1132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A1B0241-5667-67A0-4760-C4AFBAA24C0D}"/>
              </a:ext>
            </a:extLst>
          </p:cNvPr>
          <p:cNvSpPr txBox="1"/>
          <p:nvPr/>
        </p:nvSpPr>
        <p:spPr>
          <a:xfrm>
            <a:off x="4225146" y="4769709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err="1"/>
              <a:t>i</a:t>
            </a:r>
            <a:endParaRPr kumimoji="1" lang="zh-TW" altLang="en-US" sz="1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08A08CA-B884-E7D6-82ED-8D06577D0930}"/>
              </a:ext>
            </a:extLst>
          </p:cNvPr>
          <p:cNvSpPr txBox="1"/>
          <p:nvPr/>
        </p:nvSpPr>
        <p:spPr>
          <a:xfrm>
            <a:off x="4951926" y="4769708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love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50706D6-17A1-8F84-2888-5A7582AB79D7}"/>
              </a:ext>
            </a:extLst>
          </p:cNvPr>
          <p:cNvSpPr txBox="1"/>
          <p:nvPr/>
        </p:nvSpPr>
        <p:spPr>
          <a:xfrm>
            <a:off x="5623204" y="4769709"/>
            <a:ext cx="7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deep</a:t>
            </a:r>
            <a:endParaRPr kumimoji="1" lang="zh-TW" altLang="en-US" sz="1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1AE786-D22F-2101-21DB-229967DB29A7}"/>
              </a:ext>
            </a:extLst>
          </p:cNvPr>
          <p:cNvSpPr txBox="1"/>
          <p:nvPr/>
        </p:nvSpPr>
        <p:spPr>
          <a:xfrm>
            <a:off x="6272969" y="4769709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learning</a:t>
            </a:r>
            <a:endParaRPr kumimoji="1" lang="zh-TW" altLang="en-US" sz="1400" dirty="0"/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57222733-D9EB-7984-460E-7ABCBB7385C6}"/>
              </a:ext>
            </a:extLst>
          </p:cNvPr>
          <p:cNvSpPr/>
          <p:nvPr/>
        </p:nvSpPr>
        <p:spPr>
          <a:xfrm>
            <a:off x="4371939" y="4089251"/>
            <a:ext cx="324276" cy="32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DCD118DC-6BE9-8EEA-7BE1-01AA713649B0}"/>
              </a:ext>
            </a:extLst>
          </p:cNvPr>
          <p:cNvSpPr/>
          <p:nvPr/>
        </p:nvSpPr>
        <p:spPr>
          <a:xfrm>
            <a:off x="5095637" y="4092251"/>
            <a:ext cx="324276" cy="3242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42F0CA90-5C5C-23E1-2CF1-D204376A27A7}"/>
              </a:ext>
            </a:extLst>
          </p:cNvPr>
          <p:cNvSpPr/>
          <p:nvPr/>
        </p:nvSpPr>
        <p:spPr>
          <a:xfrm>
            <a:off x="5819335" y="4092847"/>
            <a:ext cx="324276" cy="3242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764EF694-3B95-C672-D21C-80EBFD7841D5}"/>
              </a:ext>
            </a:extLst>
          </p:cNvPr>
          <p:cNvSpPr/>
          <p:nvPr/>
        </p:nvSpPr>
        <p:spPr>
          <a:xfrm>
            <a:off x="6543033" y="4089251"/>
            <a:ext cx="324276" cy="324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Google Shape;193;p17">
            <a:extLst>
              <a:ext uri="{FF2B5EF4-FFF2-40B4-BE49-F238E27FC236}">
                <a16:creationId xmlns:a16="http://schemas.microsoft.com/office/drawing/2014/main" id="{5B495652-96CC-929A-39BF-7A1AAF8DE5F9}"/>
              </a:ext>
            </a:extLst>
          </p:cNvPr>
          <p:cNvCxnSpPr>
            <a:cxnSpLocks/>
          </p:cNvCxnSpPr>
          <p:nvPr/>
        </p:nvCxnSpPr>
        <p:spPr>
          <a:xfrm rot="10800000">
            <a:off x="526207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4;p17">
            <a:extLst>
              <a:ext uri="{FF2B5EF4-FFF2-40B4-BE49-F238E27FC236}">
                <a16:creationId xmlns:a16="http://schemas.microsoft.com/office/drawing/2014/main" id="{D5AE85F3-A023-C627-9075-4AF080934D79}"/>
              </a:ext>
            </a:extLst>
          </p:cNvPr>
          <p:cNvCxnSpPr>
            <a:cxnSpLocks/>
          </p:cNvCxnSpPr>
          <p:nvPr/>
        </p:nvCxnSpPr>
        <p:spPr>
          <a:xfrm rot="10800000">
            <a:off x="598362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195;p17">
            <a:extLst>
              <a:ext uri="{FF2B5EF4-FFF2-40B4-BE49-F238E27FC236}">
                <a16:creationId xmlns:a16="http://schemas.microsoft.com/office/drawing/2014/main" id="{7CC17379-F806-21C9-6178-06E32AB7CCB9}"/>
              </a:ext>
            </a:extLst>
          </p:cNvPr>
          <p:cNvCxnSpPr>
            <a:cxnSpLocks/>
          </p:cNvCxnSpPr>
          <p:nvPr/>
        </p:nvCxnSpPr>
        <p:spPr>
          <a:xfrm rot="10800000">
            <a:off x="670517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C8031A89-C128-95D0-0770-E7F9380655E0}"/>
              </a:ext>
            </a:extLst>
          </p:cNvPr>
          <p:cNvCxnSpPr>
            <a:cxnSpLocks/>
          </p:cNvCxnSpPr>
          <p:nvPr/>
        </p:nvCxnSpPr>
        <p:spPr>
          <a:xfrm rot="10800000">
            <a:off x="454052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4B4F0FEB-E883-FD23-5465-FE979C5AC073}"/>
              </a:ext>
            </a:extLst>
          </p:cNvPr>
          <p:cNvCxnSpPr>
            <a:cxnSpLocks/>
          </p:cNvCxnSpPr>
          <p:nvPr/>
        </p:nvCxnSpPr>
        <p:spPr>
          <a:xfrm rot="16200000">
            <a:off x="4903565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3;p17">
            <a:extLst>
              <a:ext uri="{FF2B5EF4-FFF2-40B4-BE49-F238E27FC236}">
                <a16:creationId xmlns:a16="http://schemas.microsoft.com/office/drawing/2014/main" id="{7BD1291D-6361-51E2-2205-10B8DC139E0C}"/>
              </a:ext>
            </a:extLst>
          </p:cNvPr>
          <p:cNvCxnSpPr>
            <a:cxnSpLocks/>
          </p:cNvCxnSpPr>
          <p:nvPr/>
        </p:nvCxnSpPr>
        <p:spPr>
          <a:xfrm rot="16200000">
            <a:off x="5619624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3;p17">
            <a:extLst>
              <a:ext uri="{FF2B5EF4-FFF2-40B4-BE49-F238E27FC236}">
                <a16:creationId xmlns:a16="http://schemas.microsoft.com/office/drawing/2014/main" id="{7084FCB7-0B38-CEAF-2E24-64352DB0AA7A}"/>
              </a:ext>
            </a:extLst>
          </p:cNvPr>
          <p:cNvCxnSpPr>
            <a:cxnSpLocks/>
          </p:cNvCxnSpPr>
          <p:nvPr/>
        </p:nvCxnSpPr>
        <p:spPr>
          <a:xfrm rot="16200000">
            <a:off x="6340437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5DCFA54-065A-9330-DF7E-C15CD8100274}"/>
              </a:ext>
            </a:extLst>
          </p:cNvPr>
          <p:cNvSpPr txBox="1"/>
          <p:nvPr/>
        </p:nvSpPr>
        <p:spPr>
          <a:xfrm>
            <a:off x="8357179" y="4769708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err="1"/>
              <a:t>i</a:t>
            </a:r>
            <a:endParaRPr kumimoji="1" lang="zh-TW" altLang="en-US" sz="1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AA1C1EA-B16D-CDA1-4329-A79D6D83CD2A}"/>
              </a:ext>
            </a:extLst>
          </p:cNvPr>
          <p:cNvSpPr txBox="1"/>
          <p:nvPr/>
        </p:nvSpPr>
        <p:spPr>
          <a:xfrm>
            <a:off x="9083959" y="4769707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love</a:t>
            </a:r>
            <a:endParaRPr kumimoji="1" lang="zh-TW" altLang="en-US" sz="14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66A6BB9-24C9-E51A-99EF-5E94A4D532FB}"/>
              </a:ext>
            </a:extLst>
          </p:cNvPr>
          <p:cNvSpPr txBox="1"/>
          <p:nvPr/>
        </p:nvSpPr>
        <p:spPr>
          <a:xfrm>
            <a:off x="9755237" y="4769708"/>
            <a:ext cx="7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deep</a:t>
            </a:r>
            <a:endParaRPr kumimoji="1" lang="zh-TW" altLang="en-US" sz="14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9AA4D-F329-672F-66E5-8772CCFBA6CF}"/>
              </a:ext>
            </a:extLst>
          </p:cNvPr>
          <p:cNvSpPr txBox="1"/>
          <p:nvPr/>
        </p:nvSpPr>
        <p:spPr>
          <a:xfrm>
            <a:off x="10405002" y="4769708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learning</a:t>
            </a:r>
            <a:endParaRPr kumimoji="1" lang="zh-TW" altLang="en-US" sz="1400" dirty="0"/>
          </a:p>
        </p:txBody>
      </p:sp>
      <p:sp>
        <p:nvSpPr>
          <p:cNvPr id="97" name="圓角矩形 96">
            <a:extLst>
              <a:ext uri="{FF2B5EF4-FFF2-40B4-BE49-F238E27FC236}">
                <a16:creationId xmlns:a16="http://schemas.microsoft.com/office/drawing/2014/main" id="{F1E97076-7658-B55C-62FF-EF3573CCFD8A}"/>
              </a:ext>
            </a:extLst>
          </p:cNvPr>
          <p:cNvSpPr/>
          <p:nvPr/>
        </p:nvSpPr>
        <p:spPr>
          <a:xfrm>
            <a:off x="8503972" y="4089250"/>
            <a:ext cx="324276" cy="32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圓角矩形 97">
            <a:extLst>
              <a:ext uri="{FF2B5EF4-FFF2-40B4-BE49-F238E27FC236}">
                <a16:creationId xmlns:a16="http://schemas.microsoft.com/office/drawing/2014/main" id="{A5D5AAFA-167E-7D28-CBD6-4D33575C199E}"/>
              </a:ext>
            </a:extLst>
          </p:cNvPr>
          <p:cNvSpPr/>
          <p:nvPr/>
        </p:nvSpPr>
        <p:spPr>
          <a:xfrm>
            <a:off x="9227670" y="4092250"/>
            <a:ext cx="324276" cy="3242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圓角矩形 98">
            <a:extLst>
              <a:ext uri="{FF2B5EF4-FFF2-40B4-BE49-F238E27FC236}">
                <a16:creationId xmlns:a16="http://schemas.microsoft.com/office/drawing/2014/main" id="{C74F5FDB-9EF8-19C4-3758-A0F0844832BD}"/>
              </a:ext>
            </a:extLst>
          </p:cNvPr>
          <p:cNvSpPr/>
          <p:nvPr/>
        </p:nvSpPr>
        <p:spPr>
          <a:xfrm>
            <a:off x="9951368" y="4092846"/>
            <a:ext cx="324276" cy="3242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圓角矩形 99">
            <a:extLst>
              <a:ext uri="{FF2B5EF4-FFF2-40B4-BE49-F238E27FC236}">
                <a16:creationId xmlns:a16="http://schemas.microsoft.com/office/drawing/2014/main" id="{1AE583C5-B4F9-3C53-D5C0-7E19525EA0DC}"/>
              </a:ext>
            </a:extLst>
          </p:cNvPr>
          <p:cNvSpPr/>
          <p:nvPr/>
        </p:nvSpPr>
        <p:spPr>
          <a:xfrm>
            <a:off x="10675066" y="4089250"/>
            <a:ext cx="324276" cy="324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Google Shape;193;p17">
            <a:extLst>
              <a:ext uri="{FF2B5EF4-FFF2-40B4-BE49-F238E27FC236}">
                <a16:creationId xmlns:a16="http://schemas.microsoft.com/office/drawing/2014/main" id="{7247A728-A4BF-8C3B-D6BD-7D3ADCA43A7F}"/>
              </a:ext>
            </a:extLst>
          </p:cNvPr>
          <p:cNvCxnSpPr>
            <a:cxnSpLocks/>
          </p:cNvCxnSpPr>
          <p:nvPr/>
        </p:nvCxnSpPr>
        <p:spPr>
          <a:xfrm rot="10800000">
            <a:off x="939410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94;p17">
            <a:extLst>
              <a:ext uri="{FF2B5EF4-FFF2-40B4-BE49-F238E27FC236}">
                <a16:creationId xmlns:a16="http://schemas.microsoft.com/office/drawing/2014/main" id="{7043418C-CD6E-9785-39B3-024E3D7F95A5}"/>
              </a:ext>
            </a:extLst>
          </p:cNvPr>
          <p:cNvCxnSpPr>
            <a:cxnSpLocks/>
          </p:cNvCxnSpPr>
          <p:nvPr/>
        </p:nvCxnSpPr>
        <p:spPr>
          <a:xfrm rot="10800000">
            <a:off x="1011565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95;p17">
            <a:extLst>
              <a:ext uri="{FF2B5EF4-FFF2-40B4-BE49-F238E27FC236}">
                <a16:creationId xmlns:a16="http://schemas.microsoft.com/office/drawing/2014/main" id="{C44E3066-5A68-7A64-3D40-9C7428C9C3D1}"/>
              </a:ext>
            </a:extLst>
          </p:cNvPr>
          <p:cNvCxnSpPr>
            <a:cxnSpLocks/>
          </p:cNvCxnSpPr>
          <p:nvPr/>
        </p:nvCxnSpPr>
        <p:spPr>
          <a:xfrm rot="10800000">
            <a:off x="1083720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95;p17">
            <a:extLst>
              <a:ext uri="{FF2B5EF4-FFF2-40B4-BE49-F238E27FC236}">
                <a16:creationId xmlns:a16="http://schemas.microsoft.com/office/drawing/2014/main" id="{9A0FFD74-D705-46EF-DF84-52CB48C7B516}"/>
              </a:ext>
            </a:extLst>
          </p:cNvPr>
          <p:cNvCxnSpPr>
            <a:cxnSpLocks/>
          </p:cNvCxnSpPr>
          <p:nvPr/>
        </p:nvCxnSpPr>
        <p:spPr>
          <a:xfrm rot="10800000">
            <a:off x="867255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93;p17">
            <a:extLst>
              <a:ext uri="{FF2B5EF4-FFF2-40B4-BE49-F238E27FC236}">
                <a16:creationId xmlns:a16="http://schemas.microsoft.com/office/drawing/2014/main" id="{FD0E2963-5602-8F08-39E6-55B96C6CCF62}"/>
              </a:ext>
            </a:extLst>
          </p:cNvPr>
          <p:cNvCxnSpPr>
            <a:cxnSpLocks/>
          </p:cNvCxnSpPr>
          <p:nvPr/>
        </p:nvCxnSpPr>
        <p:spPr>
          <a:xfrm rot="16200000">
            <a:off x="9035598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93;p17">
            <a:extLst>
              <a:ext uri="{FF2B5EF4-FFF2-40B4-BE49-F238E27FC236}">
                <a16:creationId xmlns:a16="http://schemas.microsoft.com/office/drawing/2014/main" id="{4D8E11BB-9004-0A1E-66FF-75A286F739B3}"/>
              </a:ext>
            </a:extLst>
          </p:cNvPr>
          <p:cNvCxnSpPr>
            <a:cxnSpLocks/>
          </p:cNvCxnSpPr>
          <p:nvPr/>
        </p:nvCxnSpPr>
        <p:spPr>
          <a:xfrm rot="16200000">
            <a:off x="9751657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93;p17">
            <a:extLst>
              <a:ext uri="{FF2B5EF4-FFF2-40B4-BE49-F238E27FC236}">
                <a16:creationId xmlns:a16="http://schemas.microsoft.com/office/drawing/2014/main" id="{99B72DB4-CEAC-0E13-6E27-91490FAD7578}"/>
              </a:ext>
            </a:extLst>
          </p:cNvPr>
          <p:cNvCxnSpPr>
            <a:cxnSpLocks/>
          </p:cNvCxnSpPr>
          <p:nvPr/>
        </p:nvCxnSpPr>
        <p:spPr>
          <a:xfrm rot="16200000">
            <a:off x="10472470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曲線接點 108">
            <a:extLst>
              <a:ext uri="{FF2B5EF4-FFF2-40B4-BE49-F238E27FC236}">
                <a16:creationId xmlns:a16="http://schemas.microsoft.com/office/drawing/2014/main" id="{9B0DC847-52C3-76FB-2373-932B3C701608}"/>
              </a:ext>
            </a:extLst>
          </p:cNvPr>
          <p:cNvCxnSpPr>
            <a:stCxn id="97" idx="0"/>
            <a:endCxn id="98" idx="0"/>
          </p:cNvCxnSpPr>
          <p:nvPr/>
        </p:nvCxnSpPr>
        <p:spPr>
          <a:xfrm rot="16200000" flipH="1">
            <a:off x="9026459" y="3728901"/>
            <a:ext cx="3000" cy="723698"/>
          </a:xfrm>
          <a:prstGeom prst="curvedConnector3">
            <a:avLst>
              <a:gd name="adj1" fmla="val -762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曲線接點 109">
            <a:extLst>
              <a:ext uri="{FF2B5EF4-FFF2-40B4-BE49-F238E27FC236}">
                <a16:creationId xmlns:a16="http://schemas.microsoft.com/office/drawing/2014/main" id="{3ABF1D0F-B4D8-0BD3-1526-56AA941B8741}"/>
              </a:ext>
            </a:extLst>
          </p:cNvPr>
          <p:cNvCxnSpPr>
            <a:cxnSpLocks/>
            <a:stCxn id="98" idx="0"/>
            <a:endCxn id="99" idx="0"/>
          </p:cNvCxnSpPr>
          <p:nvPr/>
        </p:nvCxnSpPr>
        <p:spPr>
          <a:xfrm rot="16200000" flipH="1">
            <a:off x="9751359" y="3730699"/>
            <a:ext cx="596" cy="723698"/>
          </a:xfrm>
          <a:prstGeom prst="curvedConnector3">
            <a:avLst>
              <a:gd name="adj1" fmla="val -3835570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曲線接點 112">
            <a:extLst>
              <a:ext uri="{FF2B5EF4-FFF2-40B4-BE49-F238E27FC236}">
                <a16:creationId xmlns:a16="http://schemas.microsoft.com/office/drawing/2014/main" id="{071F9B04-E6F1-FF40-77A2-9B70F784B658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5400000" flipH="1" flipV="1">
            <a:off x="10473557" y="3729199"/>
            <a:ext cx="3596" cy="723698"/>
          </a:xfrm>
          <a:prstGeom prst="curvedConnector3">
            <a:avLst>
              <a:gd name="adj1" fmla="val 645706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曲線接點 116">
            <a:extLst>
              <a:ext uri="{FF2B5EF4-FFF2-40B4-BE49-F238E27FC236}">
                <a16:creationId xmlns:a16="http://schemas.microsoft.com/office/drawing/2014/main" id="{50AAA37A-AAEB-B816-D4DF-F4EBC42DC848}"/>
              </a:ext>
            </a:extLst>
          </p:cNvPr>
          <p:cNvCxnSpPr>
            <a:cxnSpLocks/>
            <a:stCxn id="97" idx="0"/>
            <a:endCxn id="99" idx="0"/>
          </p:cNvCxnSpPr>
          <p:nvPr/>
        </p:nvCxnSpPr>
        <p:spPr>
          <a:xfrm rot="16200000" flipH="1">
            <a:off x="9388010" y="3367350"/>
            <a:ext cx="3596" cy="1447396"/>
          </a:xfrm>
          <a:prstGeom prst="curvedConnector3">
            <a:avLst>
              <a:gd name="adj1" fmla="val -635706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曲線接點 119">
            <a:extLst>
              <a:ext uri="{FF2B5EF4-FFF2-40B4-BE49-F238E27FC236}">
                <a16:creationId xmlns:a16="http://schemas.microsoft.com/office/drawing/2014/main" id="{9D51BEA6-5532-9FA5-BEB5-B22F97781C89}"/>
              </a:ext>
            </a:extLst>
          </p:cNvPr>
          <p:cNvCxnSpPr>
            <a:cxnSpLocks/>
            <a:stCxn id="97" idx="0"/>
            <a:endCxn id="100" idx="0"/>
          </p:cNvCxnSpPr>
          <p:nvPr/>
        </p:nvCxnSpPr>
        <p:spPr>
          <a:xfrm rot="5400000" flipH="1" flipV="1">
            <a:off x="9751657" y="3003703"/>
            <a:ext cx="12700" cy="217109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曲線接點 122">
            <a:extLst>
              <a:ext uri="{FF2B5EF4-FFF2-40B4-BE49-F238E27FC236}">
                <a16:creationId xmlns:a16="http://schemas.microsoft.com/office/drawing/2014/main" id="{99D2E61B-76E9-83D6-4E33-F1BBFA6095A3}"/>
              </a:ext>
            </a:extLst>
          </p:cNvPr>
          <p:cNvCxnSpPr>
            <a:cxnSpLocks/>
            <a:stCxn id="98" idx="0"/>
            <a:endCxn id="100" idx="0"/>
          </p:cNvCxnSpPr>
          <p:nvPr/>
        </p:nvCxnSpPr>
        <p:spPr>
          <a:xfrm rot="5400000" flipH="1" flipV="1">
            <a:off x="10112006" y="3367052"/>
            <a:ext cx="3000" cy="1447396"/>
          </a:xfrm>
          <a:prstGeom prst="curvedConnector3">
            <a:avLst>
              <a:gd name="adj1" fmla="val 772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AD886D36-8D5C-CC16-CF33-9A3F0966E28D}"/>
              </a:ext>
            </a:extLst>
          </p:cNvPr>
          <p:cNvSpPr txBox="1"/>
          <p:nvPr/>
        </p:nvSpPr>
        <p:spPr>
          <a:xfrm>
            <a:off x="541757" y="2529359"/>
            <a:ext cx="283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CNN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著重局部資訊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A760FD09-FFA9-A4A1-6C7D-4C30DE6ADB6C}"/>
              </a:ext>
            </a:extLst>
          </p:cNvPr>
          <p:cNvSpPr txBox="1"/>
          <p:nvPr/>
        </p:nvSpPr>
        <p:spPr>
          <a:xfrm>
            <a:off x="4273083" y="2529359"/>
            <a:ext cx="278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RNN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著重記憶力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1DD5EF3-243B-2AE6-190D-F1CD8A694FCA}"/>
              </a:ext>
            </a:extLst>
          </p:cNvPr>
          <p:cNvSpPr txBox="1"/>
          <p:nvPr/>
        </p:nvSpPr>
        <p:spPr>
          <a:xfrm>
            <a:off x="7708438" y="2529359"/>
            <a:ext cx="4250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Transformer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著重全局資訊與記憶力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89912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36682-5D59-57E8-43D3-8060FEE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深度學習可以減少 </a:t>
            </a:r>
            <a:r>
              <a:rPr kumimoji="1" lang="en-US" altLang="zh-TW" dirty="0"/>
              <a:t>Feature Selection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6113A-3A97-B12D-0B2D-1FBF7C2C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B9367-005C-658A-F357-6766ED2B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1518394"/>
            <a:ext cx="3509617" cy="2341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9D954-276D-3E79-EA12-ADF46E5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6121402" y="2222880"/>
            <a:ext cx="1290572" cy="932444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F015C0-E50A-E039-FE4C-811DE73EF74F}"/>
              </a:ext>
            </a:extLst>
          </p:cNvPr>
          <p:cNvCxnSpPr/>
          <p:nvPr/>
        </p:nvCxnSpPr>
        <p:spPr>
          <a:xfrm>
            <a:off x="4462670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09BA72-BB1C-E2E2-CEB2-2E3B37C589FC}"/>
              </a:ext>
            </a:extLst>
          </p:cNvPr>
          <p:cNvSpPr txBox="1"/>
          <p:nvPr/>
        </p:nvSpPr>
        <p:spPr>
          <a:xfrm>
            <a:off x="4553226" y="2375875"/>
            <a:ext cx="118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找出重要的特徵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6D07736-9C9C-4555-938E-1A431598A872}"/>
              </a:ext>
            </a:extLst>
          </p:cNvPr>
          <p:cNvCxnSpPr/>
          <p:nvPr/>
        </p:nvCxnSpPr>
        <p:spPr>
          <a:xfrm>
            <a:off x="7666384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BE408C15-6B75-6CA2-DD6B-AAAAB3EFEC04}"/>
              </a:ext>
            </a:extLst>
          </p:cNvPr>
          <p:cNvSpPr/>
          <p:nvPr/>
        </p:nvSpPr>
        <p:spPr>
          <a:xfrm>
            <a:off x="9282455" y="2222880"/>
            <a:ext cx="2114417" cy="884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Machine Learning Classifier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93C7B89-9CA9-A00B-5064-81C5D29E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4074144"/>
            <a:ext cx="3509617" cy="2341416"/>
          </a:xfrm>
          <a:prstGeom prst="rect">
            <a:avLst/>
          </a:prstGeom>
        </p:spPr>
      </p:pic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22E5D35-724E-9B08-20EB-2653C66889F9}"/>
              </a:ext>
            </a:extLst>
          </p:cNvPr>
          <p:cNvCxnSpPr>
            <a:cxnSpLocks/>
          </p:cNvCxnSpPr>
          <p:nvPr/>
        </p:nvCxnSpPr>
        <p:spPr>
          <a:xfrm>
            <a:off x="4462670" y="5244852"/>
            <a:ext cx="456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71970A7-8366-E3E3-250C-6683F131AF26}"/>
              </a:ext>
            </a:extLst>
          </p:cNvPr>
          <p:cNvSpPr/>
          <p:nvPr/>
        </p:nvSpPr>
        <p:spPr>
          <a:xfrm>
            <a:off x="9282455" y="4778630"/>
            <a:ext cx="2114417" cy="884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Deep Learning Classifier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50F4BB9-2538-17CB-F8FE-13D9AF10F179}"/>
              </a:ext>
            </a:extLst>
          </p:cNvPr>
          <p:cNvSpPr/>
          <p:nvPr/>
        </p:nvSpPr>
        <p:spPr>
          <a:xfrm>
            <a:off x="2200136" y="5220922"/>
            <a:ext cx="234145" cy="314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6" name="Picture 2" descr="組圖：迷人小鳥在樹枝上演雜技萌度爆表| 日本| 北海道| 長尾山雀| 大紀元">
            <a:extLst>
              <a:ext uri="{FF2B5EF4-FFF2-40B4-BE49-F238E27FC236}">
                <a16:creationId xmlns:a16="http://schemas.microsoft.com/office/drawing/2014/main" id="{A052EC31-D8A5-6BF9-DE22-4EFCD322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005" y="3369018"/>
            <a:ext cx="2114418" cy="140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57569D6-33C2-45AF-9B3C-38EFCD44FEEE}"/>
              </a:ext>
            </a:extLst>
          </p:cNvPr>
          <p:cNvSpPr/>
          <p:nvPr/>
        </p:nvSpPr>
        <p:spPr>
          <a:xfrm>
            <a:off x="8230141" y="4042635"/>
            <a:ext cx="234145" cy="3149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E4C2312-19FA-B4DE-3A1B-3AEC576904D5}"/>
              </a:ext>
            </a:extLst>
          </p:cNvPr>
          <p:cNvSpPr txBox="1"/>
          <p:nvPr/>
        </p:nvSpPr>
        <p:spPr>
          <a:xfrm>
            <a:off x="4553226" y="5267581"/>
            <a:ext cx="4316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透過 </a:t>
            </a:r>
            <a:r>
              <a:rPr kumimoji="1" lang="en-US" altLang="zh-TW" dirty="0"/>
              <a:t>NN (</a:t>
            </a:r>
            <a:r>
              <a:rPr kumimoji="1" lang="zh-TW" altLang="en-US" dirty="0"/>
              <a:t>例如卷積層</a:t>
            </a:r>
            <a:r>
              <a:rPr kumimoji="1" lang="en-US" altLang="zh-TW" dirty="0"/>
              <a:t>)</a:t>
            </a:r>
            <a:r>
              <a:rPr kumimoji="1" lang="zh-TW" altLang="en-US" dirty="0"/>
              <a:t> 找出重要的特徵</a:t>
            </a:r>
          </a:p>
        </p:txBody>
      </p:sp>
      <p:pic>
        <p:nvPicPr>
          <p:cNvPr id="13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5D26C6FE-3376-47A0-30E1-953157EC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734" y="563691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8B083FF-592C-518E-70FC-4DF92DCE7633}"/>
              </a:ext>
            </a:extLst>
          </p:cNvPr>
          <p:cNvSpPr txBox="1"/>
          <p:nvPr/>
        </p:nvSpPr>
        <p:spPr>
          <a:xfrm>
            <a:off x="9028045" y="5997200"/>
            <a:ext cx="295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找不到鳥嘴</a:t>
            </a:r>
            <a:r>
              <a:rPr kumimoji="1" lang="en-US" altLang="zh-TW" dirty="0"/>
              <a:t> -&gt; </a:t>
            </a:r>
            <a:r>
              <a:rPr kumimoji="1" lang="zh-TW" altLang="en-US" dirty="0"/>
              <a:t>不是小鳥</a:t>
            </a:r>
          </a:p>
        </p:txBody>
      </p:sp>
    </p:spTree>
    <p:extLst>
      <p:ext uri="{BB962C8B-B14F-4D97-AF65-F5344CB8AC3E}">
        <p14:creationId xmlns:p14="http://schemas.microsoft.com/office/powerpoint/2010/main" val="323502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" grpId="0" animBg="1"/>
      <p:bldP spid="5" grpId="0" animBg="1"/>
      <p:bldP spid="8" grpId="1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36981-D51C-55DC-78E2-786F1FA23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300CCA-4F4B-FBAD-4A16-33E137116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885621A-9243-46EB-3C37-4F12A4EB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EC981E3-17FC-51CB-8790-5B5D6194DBA5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Convolutions (</a:t>
            </a:r>
            <a:r>
              <a:rPr kumimoji="1" lang="zh-TW" altLang="en-US" sz="2400" dirty="0"/>
              <a:t>卷積層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Subsampling (</a:t>
            </a:r>
            <a:r>
              <a:rPr kumimoji="1" lang="zh-TW" altLang="en-US" sz="2400" dirty="0"/>
              <a:t>池化層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Fully-connected Layer (</a:t>
            </a:r>
            <a:r>
              <a:rPr kumimoji="1" lang="zh-TW" altLang="en-US" sz="2400" dirty="0"/>
              <a:t>全連接層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186018-C936-99E1-DAA9-CDB3CF6722F5}"/>
              </a:ext>
            </a:extLst>
          </p:cNvPr>
          <p:cNvSpPr/>
          <p:nvPr/>
        </p:nvSpPr>
        <p:spPr>
          <a:xfrm>
            <a:off x="988768" y="2447015"/>
            <a:ext cx="3239310" cy="53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8D5A33D-78FB-8F29-674C-5DECB0E18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23" y="3863607"/>
            <a:ext cx="6975149" cy="23058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4A446C-1256-93E1-DAA6-57ACEE9E3C49}"/>
              </a:ext>
            </a:extLst>
          </p:cNvPr>
          <p:cNvSpPr txBox="1"/>
          <p:nvPr/>
        </p:nvSpPr>
        <p:spPr>
          <a:xfrm>
            <a:off x="2863101" y="6380575"/>
            <a:ext cx="646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00" dirty="0"/>
              <a:t>Figure source: LeCun, Y., </a:t>
            </a:r>
            <a:r>
              <a:rPr kumimoji="1" lang="en" altLang="zh-TW" sz="1000" dirty="0" err="1"/>
              <a:t>Bottou</a:t>
            </a:r>
            <a:r>
              <a:rPr kumimoji="1" lang="en" altLang="zh-TW" sz="1000" dirty="0"/>
              <a:t>, L., Bengio, Y., &amp; Haffner, P. (</a:t>
            </a:r>
            <a:r>
              <a:rPr kumimoji="1" lang="en" altLang="zh-TW" sz="1000" dirty="0">
                <a:solidFill>
                  <a:srgbClr val="FF0000"/>
                </a:solidFill>
              </a:rPr>
              <a:t>1998</a:t>
            </a:r>
            <a:r>
              <a:rPr kumimoji="1" lang="en" altLang="zh-TW" sz="1000" dirty="0"/>
              <a:t>). Gradient-based learning applied to document recognition. Proceedings of the IEEE, 86(11), 2278-2324.</a:t>
            </a:r>
            <a:endParaRPr kumimoji="1" lang="zh-TW" altLang="en-US" sz="1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E6257A-FE60-2CF7-9DF3-D76A6A47D273}"/>
              </a:ext>
            </a:extLst>
          </p:cNvPr>
          <p:cNvSpPr/>
          <p:nvPr/>
        </p:nvSpPr>
        <p:spPr>
          <a:xfrm>
            <a:off x="4807303" y="5573076"/>
            <a:ext cx="681990" cy="146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70D140-2F2C-4B31-374A-A25EA020C6EE}"/>
              </a:ext>
            </a:extLst>
          </p:cNvPr>
          <p:cNvSpPr/>
          <p:nvPr/>
        </p:nvSpPr>
        <p:spPr>
          <a:xfrm>
            <a:off x="6615509" y="5573076"/>
            <a:ext cx="681990" cy="146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3766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203959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B7CD7E8-FED7-9DFF-14EF-F91BF613C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946317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5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1048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993239"/>
              </p:ext>
            </p:extLst>
          </p:nvPr>
        </p:nvGraphicFramePr>
        <p:xfrm>
          <a:off x="7637415" y="2788603"/>
          <a:ext cx="1696720" cy="17368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8360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84781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88906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5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5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5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12362" marR="112362" marT="56181" marB="5618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stride =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68964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9C84718-5F15-E945-DB4B-BD4A617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8870"/>
              </p:ext>
            </p:extLst>
          </p:nvPr>
        </p:nvGraphicFramePr>
        <p:xfrm>
          <a:off x="7696991" y="2698263"/>
          <a:ext cx="1918788" cy="191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7C86E6F-5124-2551-5A2A-B2A7B967E3EE}"/>
              </a:ext>
            </a:extLst>
          </p:cNvPr>
          <p:cNvSpPr/>
          <p:nvPr/>
        </p:nvSpPr>
        <p:spPr>
          <a:xfrm>
            <a:off x="2762069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CEFAAC-846A-DA4F-9954-7FED1E6B33D8}"/>
              </a:ext>
            </a:extLst>
          </p:cNvPr>
          <p:cNvSpPr/>
          <p:nvPr/>
        </p:nvSpPr>
        <p:spPr>
          <a:xfrm>
            <a:off x="3395857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08D274-EA16-B1E2-A032-F6E0D356CEC1}"/>
              </a:ext>
            </a:extLst>
          </p:cNvPr>
          <p:cNvSpPr/>
          <p:nvPr/>
        </p:nvSpPr>
        <p:spPr>
          <a:xfrm>
            <a:off x="2127463" y="301944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B3124-9842-EF53-5953-698F7045FEF3}"/>
              </a:ext>
            </a:extLst>
          </p:cNvPr>
          <p:cNvSpPr/>
          <p:nvPr/>
        </p:nvSpPr>
        <p:spPr>
          <a:xfrm>
            <a:off x="2768995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403E1F-3820-CB0B-A4A2-87DBC80AD629}"/>
              </a:ext>
            </a:extLst>
          </p:cNvPr>
          <p:cNvSpPr/>
          <p:nvPr/>
        </p:nvSpPr>
        <p:spPr>
          <a:xfrm>
            <a:off x="3402783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8CEE65-BB5E-D9D8-AFB9-BCF7691DECAB}"/>
              </a:ext>
            </a:extLst>
          </p:cNvPr>
          <p:cNvSpPr/>
          <p:nvPr/>
        </p:nvSpPr>
        <p:spPr>
          <a:xfrm>
            <a:off x="2127462" y="366831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4EB6EA-930E-6B9A-0625-74F96FCE9312}"/>
              </a:ext>
            </a:extLst>
          </p:cNvPr>
          <p:cNvSpPr/>
          <p:nvPr/>
        </p:nvSpPr>
        <p:spPr>
          <a:xfrm>
            <a:off x="2768994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5D76B0-F2CE-5A62-C74F-BD0F26B8A79D}"/>
              </a:ext>
            </a:extLst>
          </p:cNvPr>
          <p:cNvSpPr/>
          <p:nvPr/>
        </p:nvSpPr>
        <p:spPr>
          <a:xfrm>
            <a:off x="3402782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8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D32AE-5232-A877-3715-475E787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2D Pooling on RGB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8622B-9AAF-7D34-8C6F-AC324AA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648A0E8-E0FE-56F2-D8E0-E2B82058310A}"/>
              </a:ext>
            </a:extLst>
          </p:cNvPr>
          <p:cNvGrpSpPr/>
          <p:nvPr/>
        </p:nvGrpSpPr>
        <p:grpSpPr>
          <a:xfrm>
            <a:off x="7843522" y="2855648"/>
            <a:ext cx="1763454" cy="1692501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F00486F3-81E9-AF54-BD52-371772182FB8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立方體 5">
              <a:extLst>
                <a:ext uri="{FF2B5EF4-FFF2-40B4-BE49-F238E27FC236}">
                  <a16:creationId xmlns:a16="http://schemas.microsoft.com/office/drawing/2014/main" id="{159E9177-C699-1BC9-F4E5-7B9A731C9D6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C2DF98A-1B96-357A-38BF-8AC2797973A4}"/>
              </a:ext>
            </a:extLst>
          </p:cNvPr>
          <p:cNvGrpSpPr/>
          <p:nvPr/>
        </p:nvGrpSpPr>
        <p:grpSpPr>
          <a:xfrm>
            <a:off x="1849120" y="2452219"/>
            <a:ext cx="2499360" cy="2499360"/>
            <a:chOff x="1696720" y="2418080"/>
            <a:chExt cx="2499360" cy="2499360"/>
          </a:xfrm>
        </p:grpSpPr>
        <p:sp>
          <p:nvSpPr>
            <p:cNvPr id="12" name="立方體 11">
              <a:extLst>
                <a:ext uri="{FF2B5EF4-FFF2-40B4-BE49-F238E27FC236}">
                  <a16:creationId xmlns:a16="http://schemas.microsoft.com/office/drawing/2014/main" id="{11D3D0E1-C33A-57C6-EC97-7827D6C3C0D6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立方體 12">
              <a:extLst>
                <a:ext uri="{FF2B5EF4-FFF2-40B4-BE49-F238E27FC236}">
                  <a16:creationId xmlns:a16="http://schemas.microsoft.com/office/drawing/2014/main" id="{11DAEE54-B7E6-17B8-D4DE-EE221E20AE0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D79A673-72F6-7790-0D19-53C27F3EFCC1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254356-3DDC-5321-295A-48AF0F34F671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F7B1A2-A4ED-C87F-8A3E-4AC5B3246A78}"/>
              </a:ext>
            </a:extLst>
          </p:cNvPr>
          <p:cNvSpPr txBox="1"/>
          <p:nvPr/>
        </p:nvSpPr>
        <p:spPr>
          <a:xfrm rot="19035928">
            <a:off x="2408139" y="4427486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5D2EBD-04E7-7978-CE9E-EF0847CC8817}"/>
              </a:ext>
            </a:extLst>
          </p:cNvPr>
          <p:cNvSpPr txBox="1"/>
          <p:nvPr/>
        </p:nvSpPr>
        <p:spPr>
          <a:xfrm>
            <a:off x="2819801" y="3348534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E0F82E-FF45-3A22-2BC4-CC0C28DC8285}"/>
              </a:ext>
            </a:extLst>
          </p:cNvPr>
          <p:cNvSpPr txBox="1"/>
          <p:nvPr/>
        </p:nvSpPr>
        <p:spPr>
          <a:xfrm>
            <a:off x="3099614" y="2114821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7B23D7-56AE-107E-39F5-199D1EF81A98}"/>
              </a:ext>
            </a:extLst>
          </p:cNvPr>
          <p:cNvSpPr txBox="1"/>
          <p:nvPr/>
        </p:nvSpPr>
        <p:spPr>
          <a:xfrm>
            <a:off x="8620997" y="2518947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AF3276-3DEE-B232-EFBD-0572E46B9239}"/>
              </a:ext>
            </a:extLst>
          </p:cNvPr>
          <p:cNvSpPr txBox="1"/>
          <p:nvPr/>
        </p:nvSpPr>
        <p:spPr>
          <a:xfrm>
            <a:off x="8546759" y="3460173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F2D9C0-8113-949B-16DF-C4234D9DB1AB}"/>
              </a:ext>
            </a:extLst>
          </p:cNvPr>
          <p:cNvSpPr txBox="1"/>
          <p:nvPr/>
        </p:nvSpPr>
        <p:spPr>
          <a:xfrm>
            <a:off x="8289195" y="4240372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03198A-80AC-2A08-8D86-6BC4AA2EC63D}"/>
              </a:ext>
            </a:extLst>
          </p:cNvPr>
          <p:cNvSpPr txBox="1"/>
          <p:nvPr/>
        </p:nvSpPr>
        <p:spPr>
          <a:xfrm>
            <a:off x="1924165" y="5201563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224 x 224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D0BBB7-A85A-5DD2-F232-368D641CCE09}"/>
              </a:ext>
            </a:extLst>
          </p:cNvPr>
          <p:cNvSpPr txBox="1"/>
          <p:nvPr/>
        </p:nvSpPr>
        <p:spPr>
          <a:xfrm>
            <a:off x="7704746" y="5201562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112 x 112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5A295F-ADE2-3AE0-608A-25C61869049F}"/>
              </a:ext>
            </a:extLst>
          </p:cNvPr>
          <p:cNvSpPr txBox="1"/>
          <p:nvPr/>
        </p:nvSpPr>
        <p:spPr>
          <a:xfrm>
            <a:off x="2609655" y="6415560"/>
            <a:ext cx="6972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/docs/stable/generated/torch.nn.MaxPool2d.html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940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10573-FAFF-44FD-5C7E-A789CF50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[Summary] Meaning of Pooling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2F00F-C73B-8DF8-8D58-207A0F17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47CE-4CA9-4790-422A-9422B6C19E05}"/>
              </a:ext>
            </a:extLst>
          </p:cNvPr>
          <p:cNvSpPr txBox="1"/>
          <p:nvPr/>
        </p:nvSpPr>
        <p:spPr>
          <a:xfrm>
            <a:off x="653144" y="1806093"/>
            <a:ext cx="10918370" cy="16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Pooling </a:t>
            </a:r>
            <a:r>
              <a:rPr kumimoji="1" lang="zh-TW" altLang="en-US" sz="2400" dirty="0"/>
              <a:t>目的在於：強制保留最重要的特徵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優點：加速</a:t>
            </a:r>
            <a:r>
              <a:rPr kumimoji="1" lang="en-US" altLang="zh-TW" sz="2400" dirty="0"/>
              <a:t> CNN </a:t>
            </a:r>
            <a:r>
              <a:rPr kumimoji="1" lang="zh-TW" altLang="en-US" sz="2400" dirty="0"/>
              <a:t>的計算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缺點：不保證模型效能真的會因此變好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92551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46155-DDCE-30DB-5DB2-5D004DB87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E7E87C-5C20-0C3E-D902-37353FDC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84203-AC7C-BD6D-4A14-F44D8AA97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4CA71D0-BF32-22F3-F7A5-B0BA016B19B1}"/>
              </a:ext>
            </a:extLst>
          </p:cNvPr>
          <p:cNvSpPr txBox="1"/>
          <p:nvPr/>
        </p:nvSpPr>
        <p:spPr>
          <a:xfrm>
            <a:off x="653144" y="1806093"/>
            <a:ext cx="10918370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Convolutions (</a:t>
            </a:r>
            <a:r>
              <a:rPr kumimoji="1" lang="zh-TW" altLang="en-US" sz="2400" dirty="0"/>
              <a:t>卷積層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Subsampling (</a:t>
            </a:r>
            <a:r>
              <a:rPr kumimoji="1" lang="zh-TW" altLang="en-US" sz="2400" dirty="0"/>
              <a:t>池化層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Fully-connected Layer (</a:t>
            </a:r>
            <a:r>
              <a:rPr kumimoji="1" lang="zh-TW" altLang="en-US" sz="2400" dirty="0"/>
              <a:t>全連接層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EA2CB0-6A0E-0E81-24CB-14692E29CFCF}"/>
              </a:ext>
            </a:extLst>
          </p:cNvPr>
          <p:cNvSpPr/>
          <p:nvPr/>
        </p:nvSpPr>
        <p:spPr>
          <a:xfrm>
            <a:off x="1050324" y="2994393"/>
            <a:ext cx="4609070" cy="535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F8D0C4-DFE4-3671-7687-00858A853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423" y="3863607"/>
            <a:ext cx="6975149" cy="230583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7563A9-5E76-A248-8988-F9D41F417977}"/>
              </a:ext>
            </a:extLst>
          </p:cNvPr>
          <p:cNvSpPr txBox="1"/>
          <p:nvPr/>
        </p:nvSpPr>
        <p:spPr>
          <a:xfrm>
            <a:off x="2863101" y="6380575"/>
            <a:ext cx="6465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00" dirty="0"/>
              <a:t>Figure source: LeCun, Y., </a:t>
            </a:r>
            <a:r>
              <a:rPr kumimoji="1" lang="en" altLang="zh-TW" sz="1000" dirty="0" err="1"/>
              <a:t>Bottou</a:t>
            </a:r>
            <a:r>
              <a:rPr kumimoji="1" lang="en" altLang="zh-TW" sz="1000" dirty="0"/>
              <a:t>, L., Bengio, Y., &amp; Haffner, P. (</a:t>
            </a:r>
            <a:r>
              <a:rPr kumimoji="1" lang="en" altLang="zh-TW" sz="1000" dirty="0">
                <a:solidFill>
                  <a:srgbClr val="FF0000"/>
                </a:solidFill>
              </a:rPr>
              <a:t>1998</a:t>
            </a:r>
            <a:r>
              <a:rPr kumimoji="1" lang="en" altLang="zh-TW" sz="1000" dirty="0"/>
              <a:t>). Gradient-based learning applied to document recognition. Proceedings of the IEEE, 86(11), 2278-2324.</a:t>
            </a:r>
            <a:endParaRPr kumimoji="1" lang="zh-TW" altLang="en-US" sz="1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4E0FA7-82E7-850C-ED0A-1E75B30A5535}"/>
              </a:ext>
            </a:extLst>
          </p:cNvPr>
          <p:cNvSpPr/>
          <p:nvPr/>
        </p:nvSpPr>
        <p:spPr>
          <a:xfrm>
            <a:off x="7241583" y="5409639"/>
            <a:ext cx="815021" cy="163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969D0C0-025D-D2A3-DF24-24BD143C0EE2}"/>
              </a:ext>
            </a:extLst>
          </p:cNvPr>
          <p:cNvSpPr/>
          <p:nvPr/>
        </p:nvSpPr>
        <p:spPr>
          <a:xfrm>
            <a:off x="7686162" y="5572897"/>
            <a:ext cx="815021" cy="163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0027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A4EA4-91E4-63FD-0864-8C256D86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65DB9-81DC-D005-FEE1-6FC93161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F29FCE-A3F0-12DB-B1FD-B1C091848B99}"/>
              </a:ext>
            </a:extLst>
          </p:cNvPr>
          <p:cNvSpPr txBox="1"/>
          <p:nvPr/>
        </p:nvSpPr>
        <p:spPr>
          <a:xfrm>
            <a:off x="636815" y="1850917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通常不會只有一層的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Convolutional Layer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隨著層數增加，通常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會越來越小，因為：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Convolutional Layer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可能會縮小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如果沒有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padding)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Pooling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也會縮小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經過了多次的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+ Pooling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後的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feature maps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為壓縮後的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重要資訊</a:t>
            </a:r>
            <a:endParaRPr kumimoji="1" lang="en-US" altLang="zh-TW" sz="2400" b="1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43939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whole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7933368" y="4581784"/>
            <a:ext cx="1774669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58420" y="4093193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324917" y="1798857"/>
            <a:ext cx="27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179540" y="1798857"/>
            <a:ext cx="275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E49BE81-4D96-2725-4090-0B6FCE482927}"/>
              </a:ext>
            </a:extLst>
          </p:cNvPr>
          <p:cNvSpPr txBox="1"/>
          <p:nvPr/>
        </p:nvSpPr>
        <p:spPr>
          <a:xfrm>
            <a:off x="4094896" y="5533002"/>
            <a:ext cx="74766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💡</a:t>
            </a:r>
            <a:r>
              <a:rPr kumimoji="1" lang="zh-TW" altLang="en-US" dirty="0"/>
              <a:t>卷積</a:t>
            </a:r>
            <a:r>
              <a:rPr kumimoji="1" lang="en-US" altLang="zh-TW" dirty="0"/>
              <a:t> (</a:t>
            </a:r>
            <a:r>
              <a:rPr kumimoji="1" lang="en" altLang="zh-TW" dirty="0"/>
              <a:t>convolution</a:t>
            </a:r>
            <a:r>
              <a:rPr kumimoji="1" lang="en-US" altLang="zh-TW" dirty="0"/>
              <a:t>)</a:t>
            </a:r>
            <a:r>
              <a:rPr kumimoji="1" lang="en" altLang="zh-TW" dirty="0"/>
              <a:t> </a:t>
            </a:r>
            <a:r>
              <a:rPr kumimoji="1" lang="zh-TW" altLang="en-US" dirty="0"/>
              <a:t>就是讓一個「小的矩陣」</a:t>
            </a:r>
            <a:r>
              <a:rPr kumimoji="1" lang="en-US" altLang="zh-TW" dirty="0"/>
              <a:t>(filter) </a:t>
            </a:r>
            <a:r>
              <a:rPr kumimoji="1" lang="zh-TW" altLang="en-US" dirty="0"/>
              <a:t>在影像上滑動，進行局部加權平均 </a:t>
            </a:r>
            <a:r>
              <a:rPr kumimoji="1" lang="en-US" altLang="zh-TW" dirty="0"/>
              <a:t>(</a:t>
            </a:r>
            <a:r>
              <a:rPr kumimoji="1" lang="zh-TW" altLang="en-US" dirty="0"/>
              <a:t>局部區域的內積</a:t>
            </a:r>
            <a:r>
              <a:rPr kumimoji="1" lang="en-US" altLang="zh-TW" dirty="0"/>
              <a:t>)</a:t>
            </a:r>
            <a:r>
              <a:rPr kumimoji="1" lang="zh-TW" altLang="en-US" dirty="0"/>
              <a:t>，產生新的影像 </a:t>
            </a:r>
            <a:r>
              <a:rPr kumimoji="1" lang="en-US" altLang="zh-TW" dirty="0"/>
              <a:t>(</a:t>
            </a:r>
            <a:r>
              <a:rPr kumimoji="1" lang="zh-TW" altLang="en-US" dirty="0"/>
              <a:t>特徵圖，</a:t>
            </a:r>
            <a:r>
              <a:rPr kumimoji="1" lang="en-US" altLang="zh-TW" dirty="0"/>
              <a:t>feature map)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E15D-E225-C52E-5576-FE8D3BCF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CCCDE0-0CE6-9869-7BF1-D4D6F9F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93318-08B0-32D4-66F2-19A6E8CEEA8B}"/>
              </a:ext>
            </a:extLst>
          </p:cNvPr>
          <p:cNvSpPr txBox="1"/>
          <p:nvPr/>
        </p:nvSpPr>
        <p:spPr>
          <a:xfrm>
            <a:off x="1534591" y="5465761"/>
            <a:ext cx="9155473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Why Flatten?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最後的大小通常不會等於類別數目，因此需要接上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fully-connected layer</a:t>
            </a: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3F890BD0-A2D6-37BC-BED7-61E373EAC6A7}"/>
              </a:ext>
            </a:extLst>
          </p:cNvPr>
          <p:cNvSpPr/>
          <p:nvPr/>
        </p:nvSpPr>
        <p:spPr>
          <a:xfrm>
            <a:off x="7162208" y="22054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8CD433C-E9E6-81C3-3F5B-0C46CDE07055}"/>
                  </a:ext>
                </a:extLst>
              </p:cNvPr>
              <p:cNvSpPr txBox="1"/>
              <p:nvPr/>
            </p:nvSpPr>
            <p:spPr>
              <a:xfrm>
                <a:off x="7219225" y="229117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8CD433C-E9E6-81C3-3F5B-0C46CDE07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225" y="2291179"/>
                <a:ext cx="515874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橢圓 6">
            <a:extLst>
              <a:ext uri="{FF2B5EF4-FFF2-40B4-BE49-F238E27FC236}">
                <a16:creationId xmlns:a16="http://schemas.microsoft.com/office/drawing/2014/main" id="{F7B44430-48C9-BA60-EE62-D4DBBDD27B4F}"/>
              </a:ext>
            </a:extLst>
          </p:cNvPr>
          <p:cNvSpPr/>
          <p:nvPr/>
        </p:nvSpPr>
        <p:spPr>
          <a:xfrm>
            <a:off x="7162208" y="41530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23093DC-223D-6716-45DC-7141BA71E73E}"/>
                  </a:ext>
                </a:extLst>
              </p:cNvPr>
              <p:cNvSpPr txBox="1"/>
              <p:nvPr/>
            </p:nvSpPr>
            <p:spPr>
              <a:xfrm>
                <a:off x="7219225" y="42387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523093DC-223D-6716-45DC-7141BA71E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225" y="4238740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E558D7BC-085E-2C8D-CB1F-1BEC0896F968}"/>
              </a:ext>
            </a:extLst>
          </p:cNvPr>
          <p:cNvSpPr txBox="1"/>
          <p:nvPr/>
        </p:nvSpPr>
        <p:spPr>
          <a:xfrm rot="5400000">
            <a:off x="7160240" y="3691144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EB782A68-6CB0-83F5-10CC-48445EDEEE09}"/>
              </a:ext>
            </a:extLst>
          </p:cNvPr>
          <p:cNvSpPr/>
          <p:nvPr/>
        </p:nvSpPr>
        <p:spPr>
          <a:xfrm>
            <a:off x="7170200" y="28238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8BF4C2-114E-D5DF-208C-A9DEB8F793AC}"/>
                  </a:ext>
                </a:extLst>
              </p:cNvPr>
              <p:cNvSpPr txBox="1"/>
              <p:nvPr/>
            </p:nvSpPr>
            <p:spPr>
              <a:xfrm>
                <a:off x="7227217" y="290959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8BF4C2-114E-D5DF-208C-A9DEB8F79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217" y="2909594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9DFDD15D-C0CF-2696-149F-3074446AB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3391548"/>
                  </p:ext>
                </p:extLst>
              </p:nvPr>
            </p:nvGraphicFramePr>
            <p:xfrm>
              <a:off x="2893235" y="2112645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9DFDD15D-C0CF-2696-149F-3074446AB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3391548"/>
                  </p:ext>
                </p:extLst>
              </p:nvPr>
            </p:nvGraphicFramePr>
            <p:xfrm>
              <a:off x="2893235" y="2112645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887" r="-301887" b="-3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887" r="-201887" b="-3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887" r="-101887" b="-3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1887" r="-1887" b="-3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1887" r="-301887" b="-2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1887" r="-201887" b="-2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101887" r="-101887" b="-2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101887" r="-1887" b="-20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5769" r="-301887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205769" r="-201887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205769" r="-101887" b="-105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205769" r="-1887" b="-105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00000" r="-301887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300000" r="-201887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0000" t="-300000" r="-101887" b="-37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300000" t="-300000" r="-1887" b="-37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429165-B7DA-0360-D0B4-E47E3FCC00B2}"/>
              </a:ext>
            </a:extLst>
          </p:cNvPr>
          <p:cNvSpPr txBox="1"/>
          <p:nvPr/>
        </p:nvSpPr>
        <p:spPr>
          <a:xfrm>
            <a:off x="3288109" y="4650505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228B5E6-17C4-5345-7836-4250131964F4}"/>
              </a:ext>
            </a:extLst>
          </p:cNvPr>
          <p:cNvCxnSpPr/>
          <p:nvPr/>
        </p:nvCxnSpPr>
        <p:spPr>
          <a:xfrm>
            <a:off x="5869459" y="3429000"/>
            <a:ext cx="86497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1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85BA8-2F26-1F1A-AABB-1BBC989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6EFAE-3746-0061-7FED-6C970CE1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E770D4-D14A-ECE1-B400-621D57F070D6}"/>
              </a:ext>
            </a:extLst>
          </p:cNvPr>
          <p:cNvSpPr txBox="1"/>
          <p:nvPr/>
        </p:nvSpPr>
        <p:spPr>
          <a:xfrm>
            <a:off x="636815" y="192801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常被稱為全連接層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(Fully-connected layers, FC)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Multi-layer perceptron (MLP)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即是由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FC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所構成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注意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! CNN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不是全連接層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B29B11E-3F3B-6CAD-87AE-2DF76CAA2CDD}"/>
              </a:ext>
            </a:extLst>
          </p:cNvPr>
          <p:cNvSpPr/>
          <p:nvPr/>
        </p:nvSpPr>
        <p:spPr>
          <a:xfrm>
            <a:off x="1109337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DB92D0F-BB08-17D1-F20A-F29CC09A4557}"/>
              </a:ext>
            </a:extLst>
          </p:cNvPr>
          <p:cNvSpPr/>
          <p:nvPr/>
        </p:nvSpPr>
        <p:spPr>
          <a:xfrm>
            <a:off x="1109337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128C15B-8215-BCBE-1BFA-17A65C6DCB0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680837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E2F41D1-B2CB-FDC6-5295-316F1ECF435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680837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C75F7CD-20B9-3749-E3A3-551AB43236B2}"/>
              </a:ext>
            </a:extLst>
          </p:cNvPr>
          <p:cNvSpPr/>
          <p:nvPr/>
        </p:nvSpPr>
        <p:spPr>
          <a:xfrm>
            <a:off x="2858127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FDE491-EA87-4E78-59B6-7B19738CD7DD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680837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C76E1A5-C40A-D791-7E16-56EEB3F28F4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680837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7766242E-39BA-9400-02BE-253ED04E4DF5}"/>
              </a:ext>
            </a:extLst>
          </p:cNvPr>
          <p:cNvSpPr/>
          <p:nvPr/>
        </p:nvSpPr>
        <p:spPr>
          <a:xfrm>
            <a:off x="3934071" y="48666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7B06EDD-E994-7141-F7FC-DC279B70302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429627" y="4580851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558F23-4210-8CBE-5993-74D40C3C511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429627" y="5152351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/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052" y="4344104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/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269" y="5549098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/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144" y="437034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/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599" y="4958283"/>
                <a:ext cx="504444" cy="400110"/>
              </a:xfrm>
              <a:prstGeom prst="rect">
                <a:avLst/>
              </a:prstGeom>
              <a:blipFill>
                <a:blip r:embed="rId6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/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1655" y="5561049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橢圓 26">
            <a:extLst>
              <a:ext uri="{FF2B5EF4-FFF2-40B4-BE49-F238E27FC236}">
                <a16:creationId xmlns:a16="http://schemas.microsoft.com/office/drawing/2014/main" id="{2FED192D-773D-C148-1D29-09DA2819341A}"/>
              </a:ext>
            </a:extLst>
          </p:cNvPr>
          <p:cNvSpPr/>
          <p:nvPr/>
        </p:nvSpPr>
        <p:spPr>
          <a:xfrm>
            <a:off x="2846697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3252961-310F-14E9-1E68-0145A323984E}"/>
              </a:ext>
            </a:extLst>
          </p:cNvPr>
          <p:cNvSpPr/>
          <p:nvPr/>
        </p:nvSpPr>
        <p:spPr>
          <a:xfrm>
            <a:off x="6361380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F13AABE7-F2B6-DA6A-905B-812B59C2740E}"/>
              </a:ext>
            </a:extLst>
          </p:cNvPr>
          <p:cNvSpPr/>
          <p:nvPr/>
        </p:nvSpPr>
        <p:spPr>
          <a:xfrm>
            <a:off x="6361380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0F18839-22D2-927B-0F06-CA434A9CFC7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932880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F4FE554-1966-088E-56A1-A9F6ABA88A4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6932880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41FF42F-FC74-33EB-88EC-F24B8A86BC8C}"/>
              </a:ext>
            </a:extLst>
          </p:cNvPr>
          <p:cNvSpPr/>
          <p:nvPr/>
        </p:nvSpPr>
        <p:spPr>
          <a:xfrm>
            <a:off x="8110170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4168EE2-7ED5-0BE3-3529-7C2A1013AE0C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932880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E524256-2F11-5276-0B2E-B2F1E3065911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6932880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CA2E8453-E1A5-2C30-3DEF-99746C77A921}"/>
              </a:ext>
            </a:extLst>
          </p:cNvPr>
          <p:cNvSpPr/>
          <p:nvPr/>
        </p:nvSpPr>
        <p:spPr>
          <a:xfrm>
            <a:off x="9689656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175C885-E0C8-DEF2-2705-7AF564501BFA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8681670" y="4579464"/>
            <a:ext cx="1007986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2B5C706-F1F8-69A1-9026-4156E9D2CAF3}"/>
              </a:ext>
            </a:extLst>
          </p:cNvPr>
          <p:cNvCxnSpPr>
            <a:cxnSpLocks/>
            <a:stCxn id="51" idx="6"/>
            <a:endCxn id="37" idx="2"/>
          </p:cNvCxnSpPr>
          <p:nvPr/>
        </p:nvCxnSpPr>
        <p:spPr>
          <a:xfrm flipV="1">
            <a:off x="8670240" y="4579464"/>
            <a:ext cx="1019416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/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blipFill>
                <a:blip r:embed="rId8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/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/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/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/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3017AE35-0437-8ECF-FB73-B0878DA4AD14}"/>
              </a:ext>
            </a:extLst>
          </p:cNvPr>
          <p:cNvSpPr/>
          <p:nvPr/>
        </p:nvSpPr>
        <p:spPr>
          <a:xfrm>
            <a:off x="8098740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2566E6-0641-84E5-D6C1-73F5BD08D14E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8670240" y="4564092"/>
            <a:ext cx="1019416" cy="11992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A7920916-7AD2-60BC-7E73-C37D383056E7}"/>
              </a:ext>
            </a:extLst>
          </p:cNvPr>
          <p:cNvSpPr/>
          <p:nvPr/>
        </p:nvSpPr>
        <p:spPr>
          <a:xfrm>
            <a:off x="9689656" y="547761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/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FE66D13-6C7B-E935-C153-7831E9C69B91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 flipV="1">
            <a:off x="8670240" y="5763365"/>
            <a:ext cx="1019416" cy="2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9F9DE04-A461-3ACC-E2E7-4107F838322D}"/>
              </a:ext>
            </a:extLst>
          </p:cNvPr>
          <p:cNvSpPr txBox="1"/>
          <p:nvPr/>
        </p:nvSpPr>
        <p:spPr>
          <a:xfrm>
            <a:off x="10249726" y="4967685"/>
            <a:ext cx="16151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Classification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D49846D-F153-C5E6-6E94-4722750BF48D}"/>
              </a:ext>
            </a:extLst>
          </p:cNvPr>
          <p:cNvSpPr txBox="1"/>
          <p:nvPr/>
        </p:nvSpPr>
        <p:spPr>
          <a:xfrm>
            <a:off x="4598925" y="4690686"/>
            <a:ext cx="16023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Regression /</a:t>
            </a:r>
          </a:p>
          <a:p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0306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89753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為影像資料量身定做，用來捕捉空間資訊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(Spatial Information)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Parameter sharing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參數共享機制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降低用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MLP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來進行影像任務的參數量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5214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2265A-7A1D-FEB2-B3B2-7084F139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ConvNets</a:t>
            </a:r>
            <a:r>
              <a:rPr kumimoji="1" lang="en" altLang="zh-TW" dirty="0"/>
              <a:t> are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8F1247-CA77-876E-722C-4F7CFD43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6B4BE4-6D6A-0754-D011-741F5E8D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" y="2137767"/>
            <a:ext cx="4270037" cy="360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67AF33-E926-CE59-45F4-1C49E319454F}"/>
              </a:ext>
            </a:extLst>
          </p:cNvPr>
          <p:cNvSpPr txBox="1"/>
          <p:nvPr/>
        </p:nvSpPr>
        <p:spPr>
          <a:xfrm>
            <a:off x="1064562" y="1794904"/>
            <a:ext cx="3447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Object Detection with YOLO</a:t>
            </a:r>
            <a:endParaRPr kumimoji="1"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7930D-6B42-ACA0-B55F-7937B3964FE5}"/>
              </a:ext>
            </a:extLst>
          </p:cNvPr>
          <p:cNvSpPr txBox="1"/>
          <p:nvPr/>
        </p:nvSpPr>
        <p:spPr>
          <a:xfrm>
            <a:off x="778006" y="5742723"/>
            <a:ext cx="402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pjreddie.com</a:t>
            </a:r>
            <a:r>
              <a:rPr kumimoji="1" lang="en-US" altLang="zh-TW" sz="1400" dirty="0"/>
              <a:t>/darknet/yolo/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9E3E59-B7E5-A80C-42FC-2CB4D10D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78" y="2261940"/>
            <a:ext cx="4460661" cy="33566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15A22E-CDDC-1FD9-0AF9-13446B11ADE3}"/>
              </a:ext>
            </a:extLst>
          </p:cNvPr>
          <p:cNvSpPr txBox="1"/>
          <p:nvPr/>
        </p:nvSpPr>
        <p:spPr>
          <a:xfrm>
            <a:off x="6948784" y="5742723"/>
            <a:ext cx="3889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" altLang="zh-TW" sz="1400" dirty="0" err="1"/>
              <a:t>Gatys</a:t>
            </a:r>
            <a:r>
              <a:rPr kumimoji="1" lang="en" altLang="zh-TW" sz="1400" dirty="0"/>
              <a:t>, Leon A., Alexander S. Ecker, and Matthias </a:t>
            </a:r>
            <a:r>
              <a:rPr kumimoji="1" lang="en" altLang="zh-TW" sz="1400" dirty="0" err="1"/>
              <a:t>Bethge</a:t>
            </a:r>
            <a:r>
              <a:rPr kumimoji="1" lang="en" altLang="zh-TW" sz="1400" dirty="0"/>
              <a:t>. "Image style transfer using convolutional neural networks." CVPR. 2016.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0CD8BD-7475-AB77-206B-EAA25B37A0CD}"/>
              </a:ext>
            </a:extLst>
          </p:cNvPr>
          <p:cNvSpPr txBox="1"/>
          <p:nvPr/>
        </p:nvSpPr>
        <p:spPr>
          <a:xfrm>
            <a:off x="7268824" y="1768435"/>
            <a:ext cx="30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Style Transfer with CNN</a:t>
            </a:r>
            <a:endParaRPr kumimoji="1" lang="zh-TW" altLang="en-US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CBA679A-148D-CA7A-FE56-246D9B28E3AA}"/>
              </a:ext>
            </a:extLst>
          </p:cNvPr>
          <p:cNvSpPr/>
          <p:nvPr/>
        </p:nvSpPr>
        <p:spPr>
          <a:xfrm>
            <a:off x="6430536" y="2164236"/>
            <a:ext cx="282497" cy="4005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28845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038F2-90E8-5217-422A-BD5F3A5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Advanced CNNs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F57CB7-E665-1BC0-C0BC-41AC947B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FB99C0-C112-C572-EFF2-C14DBFA243E7}"/>
              </a:ext>
            </a:extLst>
          </p:cNvPr>
          <p:cNvSpPr txBox="1"/>
          <p:nvPr/>
        </p:nvSpPr>
        <p:spPr>
          <a:xfrm>
            <a:off x="636815" y="192801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Deep Residual Learning for Image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/abs/1512.03385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DenseNet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Densely Connected Convolutional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/abs/1608.06993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slazebni.cs.illinois.edu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/spring17/lec04_advanced_cnn.pdf</a:t>
            </a:r>
          </a:p>
        </p:txBody>
      </p:sp>
    </p:spTree>
    <p:extLst>
      <p:ext uri="{BB962C8B-B14F-4D97-AF65-F5344CB8AC3E}">
        <p14:creationId xmlns:p14="http://schemas.microsoft.com/office/powerpoint/2010/main" val="35995469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3494F-1C3B-3D6B-A72E-E48366C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65246-5560-F81C-59D7-7A88C4F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A1C55F-1531-41D1-3ADF-3B915E461B49}"/>
              </a:ext>
            </a:extLst>
          </p:cNvPr>
          <p:cNvSpPr txBox="1"/>
          <p:nvPr/>
        </p:nvSpPr>
        <p:spPr>
          <a:xfrm>
            <a:off x="653144" y="1806093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 err="1"/>
              <a:t>PyTorch</a:t>
            </a:r>
            <a:r>
              <a:rPr kumimoji="1" lang="en-US" altLang="zh-TW" sz="2400" b="1" dirty="0"/>
              <a:t> CNN example</a:t>
            </a:r>
            <a:r>
              <a:rPr kumimoji="1" lang="en-US" altLang="zh-TW" sz="2400" dirty="0"/>
              <a:t>: https://</a:t>
            </a:r>
            <a:r>
              <a:rPr kumimoji="1" lang="en-US" altLang="zh-TW" sz="2400" dirty="0" err="1"/>
              <a:t>pytorch.org</a:t>
            </a:r>
            <a:r>
              <a:rPr kumimoji="1" lang="en-US" altLang="zh-TW" sz="2400" dirty="0"/>
              <a:t>/tutorials/beginner/blitz/cifar10_tutorial.html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b="1" dirty="0"/>
              <a:t>Batch Normalization: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wandb.ai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wandb_fc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GroupNorm</a:t>
            </a:r>
            <a:r>
              <a:rPr kumimoji="1" lang="en-US" altLang="zh-TW" sz="2400" dirty="0"/>
              <a:t>/reports/Group-Normalization-in-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-With-Examples---VmlldzoxMzU0MzMy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towardsdatascience.com</a:t>
            </a:r>
            <a:r>
              <a:rPr kumimoji="1" lang="en-US" altLang="zh-TW" sz="2400" dirty="0"/>
              <a:t>/batch-norm-explained-visually-how-it-works-and-why-neural-networks-need-it-b18919692739/</a:t>
            </a:r>
          </a:p>
        </p:txBody>
      </p:sp>
    </p:spTree>
    <p:extLst>
      <p:ext uri="{BB962C8B-B14F-4D97-AF65-F5344CB8AC3E}">
        <p14:creationId xmlns:p14="http://schemas.microsoft.com/office/powerpoint/2010/main" val="27739329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74F67-6BC4-45C3-BA86-1A0F95017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7EDF26CA-CC29-4A37-B01F-86D46EBD4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/>
              <a:t>影像資料簡要介紹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9F3861-D4B7-58FB-27ED-11642B5E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8A7202-5912-93C8-BC25-0FAA0062D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484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64E37-7043-078E-7B83-7467617B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A23AB-9BCE-EABA-8269-69C9EF51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4683814-8D2B-E588-5AB3-71151E70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849"/>
            <a:ext cx="5301415" cy="4134913"/>
          </a:xfrm>
          <a:prstGeom prst="rect">
            <a:avLst/>
          </a:prstGeom>
        </p:spPr>
      </p:pic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77E0A46E-6E3D-EBA1-E4CB-E70A8A8AA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6"/>
          <a:stretch/>
        </p:blipFill>
        <p:spPr bwMode="auto">
          <a:xfrm>
            <a:off x="778257" y="2051301"/>
            <a:ext cx="4469985" cy="4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721FE7-A879-FFF3-2101-C6B6A30E33FE}"/>
              </a:ext>
            </a:extLst>
          </p:cNvPr>
          <p:cNvSpPr txBox="1"/>
          <p:nvPr/>
        </p:nvSpPr>
        <p:spPr>
          <a:xfrm>
            <a:off x="2571251" y="1589635"/>
            <a:ext cx="1361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MNIST</a:t>
            </a:r>
            <a:endParaRPr kumimoji="1" lang="zh-TW" altLang="en-US" sz="24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50BCEE-4A46-719B-7D59-AE6FB75BA260}"/>
              </a:ext>
            </a:extLst>
          </p:cNvPr>
          <p:cNvSpPr txBox="1"/>
          <p:nvPr/>
        </p:nvSpPr>
        <p:spPr>
          <a:xfrm>
            <a:off x="8259027" y="1589636"/>
            <a:ext cx="1606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CIFAR-10</a:t>
            </a:r>
            <a:endParaRPr kumimoji="1" lang="zh-TW" altLang="en-US" sz="2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FABE7C-8126-DF67-B8E5-96917ED18982}"/>
              </a:ext>
            </a:extLst>
          </p:cNvPr>
          <p:cNvSpPr txBox="1"/>
          <p:nvPr/>
        </p:nvSpPr>
        <p:spPr>
          <a:xfrm>
            <a:off x="7428410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www.cs.toronto.edu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kriz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cifar.html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224516-B435-6AF9-D016-E3761C22D2CB}"/>
              </a:ext>
            </a:extLst>
          </p:cNvPr>
          <p:cNvSpPr txBox="1"/>
          <p:nvPr/>
        </p:nvSpPr>
        <p:spPr>
          <a:xfrm>
            <a:off x="1738687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http://</a:t>
            </a:r>
            <a:r>
              <a:rPr kumimoji="1" lang="en" altLang="zh-TW" sz="1400" dirty="0" err="1"/>
              <a:t>yann.lecun.com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exdb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mnist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962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E0DE2DC-EBE6-93E6-B71E-E4BAB0AE9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084848" y="2886371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0802E7-F596-D86D-1EBA-E3AD1D6B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RGB Image</a:t>
            </a:r>
            <a:r>
              <a:rPr kumimoji="1" lang="en-US" altLang="zh-TW" dirty="0"/>
              <a:t>s</a:t>
            </a:r>
            <a:r>
              <a:rPr kumimoji="1" lang="en" altLang="zh-TW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彩色影像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23704-5749-D4E7-8279-53F85BD7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EBECF8-347F-7389-9D7A-64AACE6F8E50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RGB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代表紅色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(Red)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、綠色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(Green)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及藍色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(Blue)</a:t>
            </a:r>
          </a:p>
        </p:txBody>
      </p: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AC950591-601E-FD86-0930-F34F44A2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2541600" y="2913263"/>
            <a:ext cx="1842214" cy="1846729"/>
          </a:xfrm>
          <a:prstGeom prst="rect">
            <a:avLst/>
          </a:prstGeom>
        </p:spPr>
      </p:pic>
      <p:pic>
        <p:nvPicPr>
          <p:cNvPr id="11" name="圖片 10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7B557C32-E1DE-94CC-64C2-FABE1B0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935365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圖片 9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8CC0B977-4F48-4F38-0E4F-4ABA019A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785882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B84465C-A5F4-B744-CD9A-4D8779B2E510}"/>
              </a:ext>
            </a:extLst>
          </p:cNvPr>
          <p:cNvCxnSpPr/>
          <p:nvPr/>
        </p:nvCxnSpPr>
        <p:spPr>
          <a:xfrm>
            <a:off x="4957482" y="3899381"/>
            <a:ext cx="7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002522-278A-D456-FCD9-19BC5E223C95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(3, 128, 128)</a:t>
            </a:r>
            <a:endParaRPr kumimoji="1"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86168D-510C-1D1F-02C3-37582AD0D569}"/>
              </a:ext>
            </a:extLst>
          </p:cNvPr>
          <p:cNvSpPr txBox="1"/>
          <p:nvPr/>
        </p:nvSpPr>
        <p:spPr>
          <a:xfrm>
            <a:off x="8100744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Red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3443D1-D3E7-330E-0ED4-E51E00C8C8DE}"/>
              </a:ext>
            </a:extLst>
          </p:cNvPr>
          <p:cNvSpPr txBox="1"/>
          <p:nvPr/>
        </p:nvSpPr>
        <p:spPr>
          <a:xfrm>
            <a:off x="7005955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Green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237E8-9095-00EA-B33D-2FBA58A11A20}"/>
              </a:ext>
            </a:extLst>
          </p:cNvPr>
          <p:cNvSpPr txBox="1"/>
          <p:nvPr/>
        </p:nvSpPr>
        <p:spPr>
          <a:xfrm>
            <a:off x="5911166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Blue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3F3942-2205-E6C2-7200-E5D2BDDD00DC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A7D907-8C24-8964-9B84-B496C6A4E002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5C8EF5-C19D-F93B-F7EE-8E741D448FAC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37812FC-2B84-47D6-6AD8-3ECC2247C13C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95346C0-2CD6-3F73-8DC0-C675A82EF850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4A482B1-4D91-2D44-2042-57072C67911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1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17D5A-13BC-6C06-6C5D-8494A007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Gray-scale Images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灰階影像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AA324A-1F39-9C28-B33A-45EA9AA3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7D94E-184C-3D05-7BD0-07A2529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77" y="2946029"/>
            <a:ext cx="1469858" cy="1477697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277F9E-BA19-371B-84E7-74B6AD1355AB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灰階影像只有一個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channel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491ECC2-E410-E6A3-8D40-16787036EE07}"/>
              </a:ext>
            </a:extLst>
          </p:cNvPr>
          <p:cNvSpPr txBox="1"/>
          <p:nvPr/>
        </p:nvSpPr>
        <p:spPr>
          <a:xfrm>
            <a:off x="2395870" y="4921360"/>
            <a:ext cx="2133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Example shape:</a:t>
            </a:r>
          </a:p>
          <a:p>
            <a:pPr algn="ctr"/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en-US" altLang="zh-TW" sz="2000" dirty="0"/>
              <a:t>, 128, 128)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6BDF387-E8E3-AA1E-47FD-B5B104B77854}"/>
              </a:ext>
            </a:extLst>
          </p:cNvPr>
          <p:cNvSpPr txBox="1"/>
          <p:nvPr/>
        </p:nvSpPr>
        <p:spPr>
          <a:xfrm>
            <a:off x="1990165" y="6209670"/>
            <a:ext cx="10355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channels</a:t>
            </a:r>
            <a:endParaRPr kumimoji="1" lang="zh-TW" altLang="en-US" sz="16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CD04E99-1BA8-2F7D-CD2D-1A3C33CD2247}"/>
              </a:ext>
            </a:extLst>
          </p:cNvPr>
          <p:cNvSpPr txBox="1"/>
          <p:nvPr/>
        </p:nvSpPr>
        <p:spPr>
          <a:xfrm>
            <a:off x="2916481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height</a:t>
            </a:r>
            <a:endParaRPr kumimoji="1" lang="zh-TW" altLang="en-US" sz="16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9AB2F18-6140-C902-EFA0-F39AD47C8E6B}"/>
              </a:ext>
            </a:extLst>
          </p:cNvPr>
          <p:cNvSpPr txBox="1"/>
          <p:nvPr/>
        </p:nvSpPr>
        <p:spPr>
          <a:xfrm>
            <a:off x="3772046" y="6209670"/>
            <a:ext cx="887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width</a:t>
            </a:r>
            <a:endParaRPr kumimoji="1" lang="zh-TW" altLang="en-US" sz="1600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2DE1934-56C4-87D4-D725-E8ABF22AE1E9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2A998B3-1C6D-0679-141B-FE2F993B62DD}"/>
              </a:ext>
            </a:extLst>
          </p:cNvPr>
          <p:cNvCxnSpPr>
            <a:cxnSpLocks/>
          </p:cNvCxnSpPr>
          <p:nvPr/>
        </p:nvCxnSpPr>
        <p:spPr>
          <a:xfrm flipV="1">
            <a:off x="3360234" y="5704848"/>
            <a:ext cx="0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A307661-9E39-F5B8-4183-F827D95E8B98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3952010" y="5704848"/>
            <a:ext cx="263789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95988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7725</TotalTime>
  <Words>3560</Words>
  <Application>Microsoft Macintosh PowerPoint</Application>
  <PresentationFormat>寬螢幕</PresentationFormat>
  <Paragraphs>2067</Paragraphs>
  <Slides>56</Slides>
  <Notes>12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62" baseType="lpstr">
      <vt:lpstr>Microsoft JhengHei</vt:lpstr>
      <vt:lpstr>Arial</vt:lpstr>
      <vt:lpstr>Calibri</vt:lpstr>
      <vt:lpstr>Cambria Math</vt:lpstr>
      <vt:lpstr>Consolas</vt:lpstr>
      <vt:lpstr>回顧</vt:lpstr>
      <vt:lpstr>深度學習 Deep Learning</vt:lpstr>
      <vt:lpstr>Outline</vt:lpstr>
      <vt:lpstr>[Recep] 什麼是機器學習？(以電腦視覺為例)</vt:lpstr>
      <vt:lpstr>深度學習常見模型架構</vt:lpstr>
      <vt:lpstr>Examples of Convolutions</vt:lpstr>
      <vt:lpstr>影像資料簡要介紹</vt:lpstr>
      <vt:lpstr>Images</vt:lpstr>
      <vt:lpstr>RGB Images (彩色影像)</vt:lpstr>
      <vt:lpstr>Gray-scale Images (灰階影像)</vt:lpstr>
      <vt:lpstr>Image inputs are too big for an MLP</vt:lpstr>
      <vt:lpstr>Convolutional Neural Networks</vt:lpstr>
      <vt:lpstr>CNN Outline</vt:lpstr>
      <vt:lpstr>卷積層有兩個重要的設定參數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2)</vt:lpstr>
      <vt:lpstr>Convolutions (stride = 2)</vt:lpstr>
      <vt:lpstr>Convolutions (stride = 2)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2, padding = 1)</vt:lpstr>
      <vt:lpstr>Convolutions (stride = 2)</vt:lpstr>
      <vt:lpstr>Convolutions (stride = 2)</vt:lpstr>
      <vt:lpstr>Convolutions (stride = 2)</vt:lpstr>
      <vt:lpstr>Convolutions (stride = 2)</vt:lpstr>
      <vt:lpstr>⭐️ Convolutions (RGB)</vt:lpstr>
      <vt:lpstr>Filters 數目與 output_channels 的關係</vt:lpstr>
      <vt:lpstr>⭐️ Convolutional layer is not fully-connected</vt:lpstr>
      <vt:lpstr>Convolutional layer vs. FC layer 參數量</vt:lpstr>
      <vt:lpstr>Convolutional layer vs. FC layer 參數量</vt:lpstr>
      <vt:lpstr>Implementation in PyTorch</vt:lpstr>
      <vt:lpstr>[Recap] 深度學習可以減少 Feature Selection</vt:lpstr>
      <vt:lpstr>CNN Outline</vt:lpstr>
      <vt:lpstr>Pooling (example of Max Pooling)</vt:lpstr>
      <vt:lpstr>Pooling (example of Average Pooling)</vt:lpstr>
      <vt:lpstr>Pooling (example of Max Pooling)</vt:lpstr>
      <vt:lpstr>2D Pooling on RGB Images</vt:lpstr>
      <vt:lpstr>[Summary] Meaning of Pooling</vt:lpstr>
      <vt:lpstr>CNN Outline</vt:lpstr>
      <vt:lpstr>CNN 的結局</vt:lpstr>
      <vt:lpstr>The whole CNN</vt:lpstr>
      <vt:lpstr>Flatten</vt:lpstr>
      <vt:lpstr>Fully-connected Networks</vt:lpstr>
      <vt:lpstr>CNN Summary</vt:lpstr>
      <vt:lpstr>ConvNets are everywhere</vt:lpstr>
      <vt:lpstr>Advanced CNNs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1205</cp:revision>
  <dcterms:created xsi:type="dcterms:W3CDTF">2025-02-06T07:16:08Z</dcterms:created>
  <dcterms:modified xsi:type="dcterms:W3CDTF">2025-10-08T02:37:19Z</dcterms:modified>
</cp:coreProperties>
</file>